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5" r:id="rId2"/>
    <p:sldId id="256" r:id="rId3"/>
    <p:sldId id="349" r:id="rId4"/>
    <p:sldId id="333" r:id="rId5"/>
    <p:sldId id="327" r:id="rId6"/>
    <p:sldId id="282" r:id="rId7"/>
    <p:sldId id="361" r:id="rId8"/>
    <p:sldId id="340" r:id="rId9"/>
    <p:sldId id="334" r:id="rId10"/>
    <p:sldId id="359" r:id="rId11"/>
    <p:sldId id="358" r:id="rId12"/>
    <p:sldId id="344" r:id="rId13"/>
    <p:sldId id="352" r:id="rId14"/>
    <p:sldId id="353" r:id="rId15"/>
    <p:sldId id="354" r:id="rId16"/>
    <p:sldId id="362" r:id="rId17"/>
    <p:sldId id="356" r:id="rId18"/>
    <p:sldId id="357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8D7654C-2957-43C3-82B8-1B87CA997BFE}">
          <p14:sldIdLst>
            <p14:sldId id="275"/>
            <p14:sldId id="256"/>
            <p14:sldId id="349"/>
            <p14:sldId id="333"/>
            <p14:sldId id="327"/>
            <p14:sldId id="282"/>
            <p14:sldId id="361"/>
            <p14:sldId id="340"/>
            <p14:sldId id="334"/>
            <p14:sldId id="359"/>
            <p14:sldId id="358"/>
            <p14:sldId id="344"/>
            <p14:sldId id="352"/>
            <p14:sldId id="353"/>
            <p14:sldId id="354"/>
            <p14:sldId id="362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羅琬婷" initials="羅琬婷" lastIdx="27" clrIdx="0">
    <p:extLst>
      <p:ext uri="{19B8F6BF-5375-455C-9EA6-DF929625EA0E}">
        <p15:presenceInfo xmlns:p15="http://schemas.microsoft.com/office/powerpoint/2012/main" userId="S-1-5-21-1138987375-959486581-3784192830-211148" providerId="AD"/>
      </p:ext>
    </p:extLst>
  </p:cmAuthor>
  <p:cmAuthor id="2" name="磨文傑" initials="磨文傑" lastIdx="7" clrIdx="1">
    <p:extLst>
      <p:ext uri="{19B8F6BF-5375-455C-9EA6-DF929625EA0E}">
        <p15:presenceInfo xmlns:p15="http://schemas.microsoft.com/office/powerpoint/2012/main" userId="S-1-5-21-1138987375-959486581-3784192830-2111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DC3E6"/>
    <a:srgbClr val="ADD6FF"/>
    <a:srgbClr val="99CCFF"/>
    <a:srgbClr val="85C2FF"/>
    <a:srgbClr val="88C4FF"/>
    <a:srgbClr val="BFBFBF"/>
    <a:srgbClr val="FFFFFF"/>
    <a:srgbClr val="3B3BFF"/>
    <a:srgbClr val="D4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89" autoAdjust="0"/>
    <p:restoredTop sz="95622" autoAdjust="0"/>
  </p:normalViewPr>
  <p:slideViewPr>
    <p:cSldViewPr snapToGrid="0">
      <p:cViewPr varScale="1">
        <p:scale>
          <a:sx n="113" d="100"/>
          <a:sy n="113" d="100"/>
        </p:scale>
        <p:origin x="9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icrosoft%20PowerPoint%20&#30340;&#22294;&#34920;%20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19110\Documents\&#25991;&#20214;\&#31995;&#32113;&#32068;\IAI\Python\95%25%20&#20998;&#24067;&#25976;&#25818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0362\1.Project\IAI%20platform\IAI%20level%203\&#22238;&#23478;&#20316;&#26989;\&#26399;&#26411;&#22577;&#21578;&#20351;&#29992;&#34920;&#26684;raw%20data_(Security%20C)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19137\Desktop\test_(Security%20C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400" b="1" i="0" u="none" strike="noStrike" kern="1200" spc="0" baseline="0">
                <a:solidFill>
                  <a:prstClr val="black">
                    <a:lumMod val="95000"/>
                    <a:lumOff val="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 sz="1400" b="1" i="0" u="none" strike="noStrike" kern="1200" spc="0" baseline="0">
                <a:solidFill>
                  <a:prstClr val="black">
                    <a:lumMod val="95000"/>
                    <a:lumOff val="5000"/>
                  </a:prst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NPI平面度不良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400" b="1" i="0" u="none" strike="noStrike" kern="1200" spc="0" baseline="0">
              <a:solidFill>
                <a:prstClr val="black">
                  <a:lumMod val="95000"/>
                  <a:lumOff val="5000"/>
                </a:prst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5.3914260717410324E-2"/>
          <c:y val="0.16319211632288294"/>
          <c:w val="0.9155301837270341"/>
          <c:h val="0.6879467980612853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'[Microsoft PowerPoint 的圖表 ]工作表1'!$A$3</c:f>
              <c:strCache>
                <c:ptCount val="1"/>
                <c:pt idx="0">
                  <c:v>Structure DoE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numRef>
              <c:f>'[Microsoft PowerPoint 的圖表 ]工作表1'!$B$2:$G$2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'[Microsoft PowerPoint 的圖表 ]工作表1'!$B$3:$G$3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55-4976-A3A7-647E0B21DCE8}"/>
            </c:ext>
          </c:extLst>
        </c:ser>
        <c:ser>
          <c:idx val="1"/>
          <c:order val="1"/>
          <c:tx>
            <c:strRef>
              <c:f>'[Microsoft PowerPoint 的圖表 ]工作表1'!$A$4</c:f>
              <c:strCache>
                <c:ptCount val="1"/>
                <c:pt idx="0">
                  <c:v>Material DoE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'[Microsoft PowerPoint 的圖表 ]工作表1'!$B$2:$G$2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'[Microsoft PowerPoint 的圖表 ]工作表1'!$B$4:$G$4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55-4976-A3A7-647E0B21DCE8}"/>
            </c:ext>
          </c:extLst>
        </c:ser>
        <c:ser>
          <c:idx val="2"/>
          <c:order val="2"/>
          <c:tx>
            <c:strRef>
              <c:f>'[Microsoft PowerPoint 的圖表 ]工作表1'!$A$5</c:f>
              <c:strCache>
                <c:ptCount val="1"/>
                <c:pt idx="0">
                  <c:v>Parameter DoE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'[Microsoft PowerPoint 的圖表 ]工作表1'!$B$2:$G$2</c:f>
              <c:numCache>
                <c:formatCode>General</c:formatCode>
                <c:ptCount val="6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2023</c:v>
                </c:pt>
                <c:pt idx="5">
                  <c:v>2024</c:v>
                </c:pt>
              </c:numCache>
            </c:numRef>
          </c:cat>
          <c:val>
            <c:numRef>
              <c:f>'[Microsoft PowerPoint 的圖表 ]工作表1'!$B$5:$G$5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55-4976-A3A7-647E0B21DC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58096"/>
        <c:axId val="5751568"/>
      </c:barChart>
      <c:catAx>
        <c:axId val="5758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lang="en-US" altLang="zh-TW" sz="900" b="1" i="0" u="none" strike="noStrike" kern="1200" baseline="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en-US" altLang="zh-TW" sz="900" b="1" i="0" u="none" strike="noStrike" kern="1200" baseline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Total</a:t>
                </a:r>
              </a:p>
            </c:rich>
          </c:tx>
          <c:layout>
            <c:manualLayout>
              <c:xMode val="edge"/>
              <c:yMode val="edge"/>
              <c:x val="0"/>
              <c:y val="0.114352607764520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algn="ctr">
                <a:defRPr lang="en-US" altLang="zh-TW" sz="900" b="1" i="0" u="none" strike="noStrike" kern="1200" baseline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TW"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751568"/>
        <c:crosses val="autoZero"/>
        <c:auto val="1"/>
        <c:lblAlgn val="ctr"/>
        <c:lblOffset val="100"/>
        <c:noMultiLvlLbl val="0"/>
      </c:catAx>
      <c:valAx>
        <c:axId val="5751568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altLang="zh-TW" sz="9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75809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1038302300025955"/>
          <c:y val="8.7537096444748833E-3"/>
          <c:w val="0.17696712699834752"/>
          <c:h val="0.237828010669358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altLang="zh-TW" sz="900" b="1" i="0" u="none" strike="noStrike" kern="1200" baseline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2AE-4E4E-A89C-5FA05776B9DF}"/>
              </c:ext>
            </c:extLst>
          </c:dPt>
          <c:cat>
            <c:strRef>
              <c:f>工作表2!$G$29:$G$45</c:f>
              <c:strCache>
                <c:ptCount val="17"/>
                <c:pt idx="0">
                  <c:v>0.298136169</c:v>
                </c:pt>
                <c:pt idx="1">
                  <c:v>1.785120604</c:v>
                </c:pt>
                <c:pt idx="2">
                  <c:v>3.272105038</c:v>
                </c:pt>
                <c:pt idx="3">
                  <c:v>4.759089473</c:v>
                </c:pt>
                <c:pt idx="4">
                  <c:v>6.246073907</c:v>
                </c:pt>
                <c:pt idx="5">
                  <c:v>7.733058341</c:v>
                </c:pt>
                <c:pt idx="6">
                  <c:v>9.220042776</c:v>
                </c:pt>
                <c:pt idx="7">
                  <c:v>10.70702721</c:v>
                </c:pt>
                <c:pt idx="8">
                  <c:v>12.19401164</c:v>
                </c:pt>
                <c:pt idx="9">
                  <c:v>13.68099608</c:v>
                </c:pt>
                <c:pt idx="10">
                  <c:v>15.16798051</c:v>
                </c:pt>
                <c:pt idx="11">
                  <c:v>25</c:v>
                </c:pt>
                <c:pt idx="12">
                  <c:v>35</c:v>
                </c:pt>
                <c:pt idx="13">
                  <c:v>55</c:v>
                </c:pt>
                <c:pt idx="14">
                  <c:v>65</c:v>
                </c:pt>
                <c:pt idx="15">
                  <c:v>65</c:v>
                </c:pt>
                <c:pt idx="16">
                  <c:v>其他</c:v>
                </c:pt>
              </c:strCache>
            </c:strRef>
          </c:cat>
          <c:val>
            <c:numRef>
              <c:f>工作表2!$H$29:$H$45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44</c:v>
                </c:pt>
                <c:pt idx="4">
                  <c:v>264</c:v>
                </c:pt>
                <c:pt idx="5">
                  <c:v>611</c:v>
                </c:pt>
                <c:pt idx="6">
                  <c:v>688</c:v>
                </c:pt>
                <c:pt idx="7">
                  <c:v>245</c:v>
                </c:pt>
                <c:pt idx="8">
                  <c:v>43</c:v>
                </c:pt>
                <c:pt idx="9">
                  <c:v>2</c:v>
                </c:pt>
                <c:pt idx="10">
                  <c:v>0</c:v>
                </c:pt>
                <c:pt idx="11">
                  <c:v>10</c:v>
                </c:pt>
                <c:pt idx="12">
                  <c:v>21</c:v>
                </c:pt>
                <c:pt idx="13">
                  <c:v>43</c:v>
                </c:pt>
                <c:pt idx="14">
                  <c:v>17</c:v>
                </c:pt>
                <c:pt idx="15">
                  <c:v>0</c:v>
                </c:pt>
                <c:pt idx="1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AE-4E4E-A89C-5FA05776B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"/>
        <c:overlap val="-27"/>
        <c:axId val="5755920"/>
        <c:axId val="5757552"/>
      </c:barChart>
      <c:scatterChart>
        <c:scatterStyle val="smoothMarker"/>
        <c:varyColors val="0"/>
        <c:ser>
          <c:idx val="1"/>
          <c:order val="1"/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yVal>
            <c:numRef>
              <c:f>工作表2!$H$29:$H$45</c:f>
              <c:numCache>
                <c:formatCode>General</c:formatCode>
                <c:ptCount val="17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44</c:v>
                </c:pt>
                <c:pt idx="4">
                  <c:v>264</c:v>
                </c:pt>
                <c:pt idx="5">
                  <c:v>611</c:v>
                </c:pt>
                <c:pt idx="6">
                  <c:v>688</c:v>
                </c:pt>
                <c:pt idx="7">
                  <c:v>245</c:v>
                </c:pt>
                <c:pt idx="8">
                  <c:v>43</c:v>
                </c:pt>
                <c:pt idx="9">
                  <c:v>2</c:v>
                </c:pt>
                <c:pt idx="10">
                  <c:v>0</c:v>
                </c:pt>
                <c:pt idx="11">
                  <c:v>10</c:v>
                </c:pt>
                <c:pt idx="12">
                  <c:v>21</c:v>
                </c:pt>
                <c:pt idx="13">
                  <c:v>43</c:v>
                </c:pt>
                <c:pt idx="14">
                  <c:v>17</c:v>
                </c:pt>
                <c:pt idx="15">
                  <c:v>0</c:v>
                </c:pt>
                <c:pt idx="16">
                  <c:v>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2AE-4E4E-A89C-5FA05776B9DF}"/>
            </c:ext>
          </c:extLst>
        </c:ser>
        <c:ser>
          <c:idx val="2"/>
          <c:order val="2"/>
          <c:spPr>
            <a:ln w="28575" cap="rnd">
              <a:solidFill>
                <a:schemeClr val="accent6">
                  <a:shade val="65000"/>
                </a:schemeClr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1"/>
              <c:pt idx="0">
                <c:v>15</c:v>
              </c:pt>
            </c:numLit>
          </c:xVal>
          <c:yVal>
            <c:numLit>
              <c:formatCode>General</c:formatCode>
              <c:ptCount val="1"/>
              <c:pt idx="0">
                <c:v>1</c:v>
              </c:pt>
            </c:numLit>
          </c:yVal>
          <c:smooth val="1"/>
          <c:extLst>
            <c:ext xmlns:c16="http://schemas.microsoft.com/office/drawing/2014/chart" uri="{C3380CC4-5D6E-409C-BE32-E72D297353CC}">
              <c16:uniqueId val="{00000003-B2AE-4E4E-A89C-5FA05776B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55920"/>
        <c:axId val="5757552"/>
      </c:scatterChart>
      <c:catAx>
        <c:axId val="5755920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57552"/>
        <c:crosses val="autoZero"/>
        <c:auto val="1"/>
        <c:lblAlgn val="ctr"/>
        <c:lblOffset val="100"/>
        <c:noMultiLvlLbl val="0"/>
      </c:catAx>
      <c:valAx>
        <c:axId val="57575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575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 sz="2400" dirty="0"/>
              <a:t>人工預測誤差現況</a:t>
            </a:r>
            <a:endParaRPr lang="en-US" sz="2400" dirty="0"/>
          </a:p>
        </c:rich>
      </c:tx>
      <c:layout>
        <c:manualLayout>
          <c:xMode val="edge"/>
          <c:yMode val="edge"/>
          <c:x val="0.2829991864750481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7.1871824962815065E-2"/>
          <c:y val="0.17543999708369787"/>
          <c:w val="0.90667784069909974"/>
          <c:h val="0.6301928404782736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工作表1!$C$9</c:f>
              <c:strCache>
                <c:ptCount val="1"/>
                <c:pt idx="0">
                  <c:v>工程經驗預測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工作表1!$B$10:$B$35</c:f>
              <c:strCache>
                <c:ptCount val="26"/>
                <c:pt idx="0">
                  <c:v>&lt;1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≧25</c:v>
                </c:pt>
              </c:strCache>
            </c:strRef>
          </c:cat>
          <c:val>
            <c:numRef>
              <c:f>工作表1!$C$10:$C$35</c:f>
              <c:numCache>
                <c:formatCode>General</c:formatCode>
                <c:ptCount val="2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3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3</c:v>
                </c:pt>
                <c:pt idx="16">
                  <c:v>4</c:v>
                </c:pt>
                <c:pt idx="17">
                  <c:v>5</c:v>
                </c:pt>
                <c:pt idx="18">
                  <c:v>1</c:v>
                </c:pt>
                <c:pt idx="19">
                  <c:v>5</c:v>
                </c:pt>
                <c:pt idx="20">
                  <c:v>6</c:v>
                </c:pt>
                <c:pt idx="21">
                  <c:v>1</c:v>
                </c:pt>
                <c:pt idx="22">
                  <c:v>8</c:v>
                </c:pt>
                <c:pt idx="23">
                  <c:v>7</c:v>
                </c:pt>
                <c:pt idx="24">
                  <c:v>10</c:v>
                </c:pt>
                <c:pt idx="2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32-4F04-86F1-7F0144C9A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752656"/>
        <c:axId val="5752112"/>
      </c:barChart>
      <c:catAx>
        <c:axId val="5752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zh-TW" altLang="en-US" dirty="0"/>
                  <a:t>平均</a:t>
                </a:r>
                <a:r>
                  <a:rPr lang="zh-TW" dirty="0"/>
                  <a:t>預測誤差值 </a:t>
                </a:r>
                <a:r>
                  <a:rPr lang="en-US" dirty="0"/>
                  <a:t>(µm)</a:t>
                </a:r>
                <a:endParaRPr lang="zh-TW" dirty="0"/>
              </a:p>
            </c:rich>
          </c:tx>
          <c:layout>
            <c:manualLayout>
              <c:xMode val="edge"/>
              <c:yMode val="edge"/>
              <c:x val="0.45224140722564105"/>
              <c:y val="0.882407258070171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752112"/>
        <c:crosses val="autoZero"/>
        <c:auto val="1"/>
        <c:lblAlgn val="ctr"/>
        <c:lblOffset val="100"/>
        <c:noMultiLvlLbl val="0"/>
      </c:catAx>
      <c:valAx>
        <c:axId val="575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r>
                  <a:rPr lang="zh-TW" dirty="0"/>
                  <a:t>件數</a:t>
                </a:r>
              </a:p>
            </c:rich>
          </c:tx>
          <c:layout>
            <c:manualLayout>
              <c:xMode val="edge"/>
              <c:yMode val="edge"/>
              <c:x val="1.1700182366228299E-2"/>
              <c:y val="7.082567804024496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75265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test!$B$1</c:f>
              <c:strCache>
                <c:ptCount val="1"/>
                <c:pt idx="0">
                  <c:v>Coplanarity (um) - Count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test!$A$2:$A$16</c:f>
              <c:strCache>
                <c:ptCount val="15"/>
                <c:pt idx="0">
                  <c:v>40~50</c:v>
                </c:pt>
                <c:pt idx="1">
                  <c:v>50~60</c:v>
                </c:pt>
                <c:pt idx="2">
                  <c:v>60~70</c:v>
                </c:pt>
                <c:pt idx="3">
                  <c:v>70~80</c:v>
                </c:pt>
                <c:pt idx="4">
                  <c:v>80~90</c:v>
                </c:pt>
                <c:pt idx="5">
                  <c:v>90~100</c:v>
                </c:pt>
                <c:pt idx="6">
                  <c:v>100~110</c:v>
                </c:pt>
                <c:pt idx="7">
                  <c:v>110~120</c:v>
                </c:pt>
                <c:pt idx="8">
                  <c:v>120~130</c:v>
                </c:pt>
                <c:pt idx="9">
                  <c:v>130~140</c:v>
                </c:pt>
                <c:pt idx="10">
                  <c:v>140~150</c:v>
                </c:pt>
                <c:pt idx="11">
                  <c:v>150~160</c:v>
                </c:pt>
                <c:pt idx="12">
                  <c:v>160~170</c:v>
                </c:pt>
                <c:pt idx="13">
                  <c:v>170~180</c:v>
                </c:pt>
                <c:pt idx="14">
                  <c:v>180~190</c:v>
                </c:pt>
              </c:strCache>
            </c:strRef>
          </c:cat>
          <c:val>
            <c:numRef>
              <c:f>test!$B$2:$B$16</c:f>
              <c:numCache>
                <c:formatCode>General</c:formatCode>
                <c:ptCount val="15"/>
                <c:pt idx="0">
                  <c:v>7</c:v>
                </c:pt>
                <c:pt idx="1">
                  <c:v>13</c:v>
                </c:pt>
                <c:pt idx="2">
                  <c:v>21</c:v>
                </c:pt>
                <c:pt idx="3">
                  <c:v>28</c:v>
                </c:pt>
                <c:pt idx="4">
                  <c:v>24</c:v>
                </c:pt>
                <c:pt idx="5">
                  <c:v>22</c:v>
                </c:pt>
                <c:pt idx="6">
                  <c:v>35</c:v>
                </c:pt>
                <c:pt idx="7">
                  <c:v>16</c:v>
                </c:pt>
                <c:pt idx="8">
                  <c:v>17</c:v>
                </c:pt>
                <c:pt idx="9">
                  <c:v>25</c:v>
                </c:pt>
                <c:pt idx="10">
                  <c:v>22</c:v>
                </c:pt>
                <c:pt idx="11">
                  <c:v>18</c:v>
                </c:pt>
                <c:pt idx="12">
                  <c:v>10</c:v>
                </c:pt>
                <c:pt idx="13">
                  <c:v>6</c:v>
                </c:pt>
                <c:pt idx="1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38-4BE8-BA80-D4A7D785D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82961647"/>
        <c:axId val="1782965391"/>
      </c:barChart>
      <c:catAx>
        <c:axId val="17829616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2965391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82965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7829616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787624185587295"/>
          <c:y val="8.9170453254173887E-2"/>
          <c:w val="0.27992233201242001"/>
          <c:h val="7.79501079154745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0.07008</cdr:x>
      <cdr:y>0.5972</cdr:y>
    </cdr:from>
    <cdr:to>
      <cdr:x>0.62857</cdr:x>
      <cdr:y>0.86124</cdr:y>
    </cdr:to>
    <cdr:sp macro="" textlink="">
      <cdr:nvSpPr>
        <cdr:cNvPr id="2" name="矩形 1">
          <a:extLst xmlns:a="http://schemas.openxmlformats.org/drawingml/2006/main">
            <a:ext uri="{FF2B5EF4-FFF2-40B4-BE49-F238E27FC236}">
              <a16:creationId xmlns:a16="http://schemas.microsoft.com/office/drawing/2014/main" id="{9A95D768-F7B0-4138-A281-85EE67DE16F8}"/>
            </a:ext>
          </a:extLst>
        </cdr:cNvPr>
        <cdr:cNvSpPr/>
      </cdr:nvSpPr>
      <cdr:spPr>
        <a:xfrm xmlns:a="http://schemas.openxmlformats.org/drawingml/2006/main">
          <a:off x="422464" y="2684872"/>
          <a:ext cx="3366625" cy="118707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chemeClr val="accent4">
              <a:lumMod val="75000"/>
            </a:schemeClr>
          </a:solidFill>
          <a:prstDash val="sysDot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zh-TW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>
            <a:defRPr/>
          </a:pPr>
          <a:endParaRPr lang="zh-TW" altLang="en-US" dirty="0">
            <a:solidFill>
              <a:prstClr val="white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5380F-6280-421A-829F-5757BB6D5147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66247-FE2B-4D70-9345-765FDEA0F1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41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6247-FE2B-4D70-9345-765FDEA0F16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35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466247-FE2B-4D70-9345-765FDEA0F16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77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466247-FE2B-4D70-9345-765FDEA0F16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487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1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271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75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3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5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0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96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4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文字方塊 4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5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50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04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FB6EA-2FD6-41FB-8EEC-1788B9622A61}" type="datetimeFigureOut">
              <a:rPr lang="zh-TW" altLang="en-US" smtClean="0"/>
              <a:t>2024/9/26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73D0A-077E-430D-BF7D-B947AE300BE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文字方塊 6"/>
          <p:cNvSpPr txBox="1"/>
          <p:nvPr userDrawn="1"/>
        </p:nvSpPr>
        <p:spPr>
          <a:xfrm>
            <a:off x="9017000" y="6350000"/>
            <a:ext cx="254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altLang="zh-TW" sz="1200">
                <a:solidFill>
                  <a:srgbClr val="808080"/>
                </a:solidFill>
              </a:rPr>
              <a:t>ASE Confidential / Security-C</a:t>
            </a:r>
            <a:endParaRPr lang="zh-TW" altLang="en-US" sz="120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69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27F6BB32-3877-4367-886E-B16FC9D94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996" y="3792154"/>
            <a:ext cx="8352009" cy="730418"/>
          </a:xfrm>
        </p:spPr>
        <p:txBody>
          <a:bodyPr>
            <a:noAutofit/>
          </a:bodyPr>
          <a:lstStyle/>
          <a:p>
            <a:pPr algn="l"/>
            <a:r>
              <a:rPr lang="en-US" altLang="zh-TW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A3  BB10 </a:t>
            </a:r>
          </a:p>
          <a:p>
            <a:pPr algn="l"/>
            <a:r>
              <a:rPr lang="en-US" altLang="zh-TW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K17808 </a:t>
            </a:r>
            <a:r>
              <a:rPr lang="zh-TW" altLang="en-US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江宜宸   </a:t>
            </a:r>
            <a:r>
              <a:rPr lang="en-US" altLang="zh-TW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/   K19110 </a:t>
            </a:r>
            <a:r>
              <a:rPr lang="zh-TW" altLang="en-US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歐柏薇 </a:t>
            </a:r>
            <a:r>
              <a:rPr lang="en-US" altLang="zh-TW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 /   K19130 </a:t>
            </a:r>
            <a:r>
              <a:rPr lang="zh-TW" altLang="en-US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磨文傑</a:t>
            </a:r>
            <a:r>
              <a:rPr lang="en-US" altLang="zh-TW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  /   K19137 </a:t>
            </a:r>
            <a:r>
              <a:rPr lang="zh-TW" altLang="en-US" sz="18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羅琬婷</a:t>
            </a:r>
            <a:endParaRPr lang="zh-TW" altLang="en-US" sz="1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14764" y="1699904"/>
            <a:ext cx="85624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IAI</a:t>
            </a:r>
            <a:r>
              <a:rPr lang="zh-TW" altLang="en-US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PV</a:t>
            </a:r>
            <a:r>
              <a:rPr lang="zh-TW" altLang="en-US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Platform - </a:t>
            </a:r>
          </a:p>
          <a:p>
            <a:r>
              <a:rPr lang="en-US" altLang="zh-TW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48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</a:t>
            </a:r>
            <a:endParaRPr lang="zh-TW" altLang="en-US" sz="4800" dirty="0"/>
          </a:p>
        </p:txBody>
      </p: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ECCC5492-DF1E-4CBF-9454-36EC1265C7BB}"/>
              </a:ext>
            </a:extLst>
          </p:cNvPr>
          <p:cNvCxnSpPr>
            <a:cxnSpLocks/>
          </p:cNvCxnSpPr>
          <p:nvPr/>
        </p:nvCxnSpPr>
        <p:spPr>
          <a:xfrm>
            <a:off x="1814764" y="3269564"/>
            <a:ext cx="856247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9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圖片 1036">
            <a:extLst>
              <a:ext uri="{FF2B5EF4-FFF2-40B4-BE49-F238E27FC236}">
                <a16:creationId xmlns:a16="http://schemas.microsoft.com/office/drawing/2014/main" id="{24F7AA1B-1250-4AD9-8746-9B6A45C2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562" y="6456495"/>
            <a:ext cx="2090470" cy="24388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52E5ACA-F073-4733-972A-158764A3C784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指標定義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B704DB81-EFE9-4FEC-A080-31EA8A861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170" y="3761689"/>
            <a:ext cx="1244664" cy="21591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F0EC531-E2DF-4982-86E7-538BE4E45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807" y="3727712"/>
            <a:ext cx="1244664" cy="215911"/>
          </a:xfrm>
          <a:prstGeom prst="rect">
            <a:avLst/>
          </a:prstGeom>
        </p:spPr>
      </p:pic>
      <p:grpSp>
        <p:nvGrpSpPr>
          <p:cNvPr id="1028" name="群組 1027">
            <a:extLst>
              <a:ext uri="{FF2B5EF4-FFF2-40B4-BE49-F238E27FC236}">
                <a16:creationId xmlns:a16="http://schemas.microsoft.com/office/drawing/2014/main" id="{97EF041E-32A1-4C7D-8963-6F4294D86745}"/>
              </a:ext>
            </a:extLst>
          </p:cNvPr>
          <p:cNvGrpSpPr/>
          <p:nvPr/>
        </p:nvGrpSpPr>
        <p:grpSpPr>
          <a:xfrm>
            <a:off x="549864" y="2469516"/>
            <a:ext cx="1737278" cy="733286"/>
            <a:chOff x="6220805" y="2650598"/>
            <a:chExt cx="1737278" cy="733286"/>
          </a:xfrm>
        </p:grpSpPr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60D29CC7-363B-4F50-AFFB-1B05945C9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097" b="-3289"/>
            <a:stretch/>
          </p:blipFill>
          <p:spPr>
            <a:xfrm>
              <a:off x="6220805" y="2730055"/>
              <a:ext cx="866805" cy="564088"/>
            </a:xfrm>
            <a:prstGeom prst="rect">
              <a:avLst/>
            </a:prstGeom>
          </p:spPr>
        </p:pic>
        <p:grpSp>
          <p:nvGrpSpPr>
            <p:cNvPr id="1024" name="群組 1023">
              <a:extLst>
                <a:ext uri="{FF2B5EF4-FFF2-40B4-BE49-F238E27FC236}">
                  <a16:creationId xmlns:a16="http://schemas.microsoft.com/office/drawing/2014/main" id="{905949C0-9B6D-4D8E-90C2-C8D8CB706165}"/>
                </a:ext>
              </a:extLst>
            </p:cNvPr>
            <p:cNvGrpSpPr/>
            <p:nvPr/>
          </p:nvGrpSpPr>
          <p:grpSpPr>
            <a:xfrm>
              <a:off x="7087610" y="2650598"/>
              <a:ext cx="870473" cy="733286"/>
              <a:chOff x="4490864" y="2382082"/>
              <a:chExt cx="870473" cy="733286"/>
            </a:xfrm>
          </p:grpSpPr>
          <p:pic>
            <p:nvPicPr>
              <p:cNvPr id="63" name="圖片 62">
                <a:extLst>
                  <a:ext uri="{FF2B5EF4-FFF2-40B4-BE49-F238E27FC236}">
                    <a16:creationId xmlns:a16="http://schemas.microsoft.com/office/drawing/2014/main" id="{FD5C3339-D7D2-4EB1-864C-323EEED1D9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0864" y="2382082"/>
                <a:ext cx="866804" cy="3741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41FF4825-7B70-470E-B21D-F2B2A2C20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4533" y="2746035"/>
                <a:ext cx="866804" cy="369333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1027" name="圖片 1026">
              <a:extLst>
                <a:ext uri="{FF2B5EF4-FFF2-40B4-BE49-F238E27FC236}">
                  <a16:creationId xmlns:a16="http://schemas.microsoft.com/office/drawing/2014/main" id="{875D4901-963C-4510-A6EA-F49C1B121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9264" t="49559" r="-1" b="29569"/>
            <a:stretch/>
          </p:blipFill>
          <p:spPr>
            <a:xfrm>
              <a:off x="6855019" y="3012099"/>
              <a:ext cx="1099395" cy="45719"/>
            </a:xfrm>
            <a:prstGeom prst="rect">
              <a:avLst/>
            </a:prstGeom>
          </p:spPr>
        </p:pic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60FC2AD-BB54-4C77-A9B3-6C1D36BCC4B1}"/>
              </a:ext>
            </a:extLst>
          </p:cNvPr>
          <p:cNvSpPr txBox="1"/>
          <p:nvPr/>
        </p:nvSpPr>
        <p:spPr>
          <a:xfrm>
            <a:off x="490616" y="1062065"/>
            <a:ext cx="111988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：決定係數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R – Squared )</a:t>
            </a:r>
          </a:p>
          <a:p>
            <a:pPr algn="just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計算實際值的平均變化與預測值誤差的平方之間差。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用來評估回歸模型預測能力的指標，當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越接近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時，代表模型對資料的擬合效果較好。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可解釋 </a:t>
            </a:r>
            <a:r>
              <a:rPr lang="en-US" altLang="zh-TW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sz="1600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的比例</a:t>
            </a:r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435899" y="3424868"/>
            <a:ext cx="2701066" cy="3174553"/>
            <a:chOff x="5535269" y="3403886"/>
            <a:chExt cx="2701066" cy="3174553"/>
          </a:xfrm>
        </p:grpSpPr>
        <p:grpSp>
          <p:nvGrpSpPr>
            <p:cNvPr id="2" name="群組 1"/>
            <p:cNvGrpSpPr/>
            <p:nvPr/>
          </p:nvGrpSpPr>
          <p:grpSpPr>
            <a:xfrm>
              <a:off x="5535269" y="3403886"/>
              <a:ext cx="2701066" cy="3174553"/>
              <a:chOff x="3385218" y="3517061"/>
              <a:chExt cx="2701066" cy="3174553"/>
            </a:xfrm>
          </p:grpSpPr>
          <p:pic>
            <p:nvPicPr>
              <p:cNvPr id="6" name="Picture 2" descr="r-squared.png (847×389)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28" t="-1153" r="3297"/>
              <a:stretch/>
            </p:blipFill>
            <p:spPr bwMode="auto">
              <a:xfrm>
                <a:off x="3385218" y="3517061"/>
                <a:ext cx="2701066" cy="2711723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259CC279-1F79-4568-BBF9-911D1F359534}"/>
                  </a:ext>
                </a:extLst>
              </p:cNvPr>
              <p:cNvSpPr txBox="1"/>
              <p:nvPr/>
            </p:nvSpPr>
            <p:spPr>
              <a:xfrm>
                <a:off x="4297169" y="6322282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不集中</a:t>
                </a:r>
              </a:p>
            </p:txBody>
          </p:sp>
        </p:grp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0C0D8D4-D9D4-49A0-B612-B409373EA2D8}"/>
                </a:ext>
              </a:extLst>
            </p:cNvPr>
            <p:cNvSpPr txBox="1"/>
            <p:nvPr/>
          </p:nvSpPr>
          <p:spPr>
            <a:xfrm>
              <a:off x="6358952" y="3805123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 </a:t>
              </a:r>
              <a:r>
                <a:rPr lang="zh-TW" altLang="en-US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r>
                <a:rPr lang="zh-TW" altLang="en-US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0.56</a:t>
              </a: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549864" y="3424868"/>
            <a:ext cx="2701067" cy="3174553"/>
            <a:chOff x="2235882" y="3097476"/>
            <a:chExt cx="2701067" cy="3174553"/>
          </a:xfrm>
        </p:grpSpPr>
        <p:grpSp>
          <p:nvGrpSpPr>
            <p:cNvPr id="3" name="群組 2"/>
            <p:cNvGrpSpPr/>
            <p:nvPr/>
          </p:nvGrpSpPr>
          <p:grpSpPr>
            <a:xfrm>
              <a:off x="2235882" y="3097476"/>
              <a:ext cx="2701067" cy="3174553"/>
              <a:chOff x="549864" y="3517061"/>
              <a:chExt cx="2701067" cy="3174553"/>
            </a:xfrm>
          </p:grpSpPr>
          <p:pic>
            <p:nvPicPr>
              <p:cNvPr id="1026" name="Picture 2" descr="r-squared.png (847×389)"/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153" r="53726"/>
              <a:stretch/>
            </p:blipFill>
            <p:spPr bwMode="auto">
              <a:xfrm>
                <a:off x="549864" y="3517061"/>
                <a:ext cx="2701067" cy="2711723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2442F918-341C-4A25-BAB5-B25D3DA808AB}"/>
                  </a:ext>
                </a:extLst>
              </p:cNvPr>
              <p:cNvSpPr txBox="1"/>
              <p:nvPr/>
            </p:nvSpPr>
            <p:spPr>
              <a:xfrm>
                <a:off x="1482267" y="632228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集中</a:t>
                </a:r>
              </a:p>
            </p:txBody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0C0D8D4-D9D4-49A0-B612-B409373EA2D8}"/>
                </a:ext>
              </a:extLst>
            </p:cNvPr>
            <p:cNvSpPr txBox="1"/>
            <p:nvPr/>
          </p:nvSpPr>
          <p:spPr>
            <a:xfrm>
              <a:off x="3084128" y="3450713"/>
              <a:ext cx="8146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zh-TW" altLang="en-US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=</a:t>
              </a:r>
              <a:r>
                <a:rPr lang="zh-TW" altLang="en-US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baseline="30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0.97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98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52E5ACA-F073-4733-972A-158764A3C784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指標定義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760FC2AD-BB54-4C77-A9B3-6C1D36BCC4B1}"/>
              </a:ext>
            </a:extLst>
          </p:cNvPr>
          <p:cNvSpPr txBox="1"/>
          <p:nvPr/>
        </p:nvSpPr>
        <p:spPr>
          <a:xfrm>
            <a:off x="490616" y="1062065"/>
            <a:ext cx="11198876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RMSE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：均方根誤差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Root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Mean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Square Error</a:t>
            </a:r>
            <a:r>
              <a:rPr lang="zh-TW" altLang="en-US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是一種用來評估模型預測準確度的指標，通常用於衡量模型預測值與實際觀測值之間的差異。</a:t>
            </a: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計算方法是將預測值與實際值之間的差異平方後取平均，再開根號得到均方根誤差。</a:t>
            </a:r>
            <a:endParaRPr lang="en-US" altLang="zh-TW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RMSE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的值越小代表模型預測的準確度越高。</a:t>
            </a:r>
            <a:r>
              <a:rPr lang="en-US" altLang="zh-TW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RMSE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常用於回歸分析中評估模型的預測能力。</a:t>
            </a:r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6" y="3220146"/>
            <a:ext cx="2327315" cy="851772"/>
          </a:xfrm>
          <a:prstGeom prst="rect">
            <a:avLst/>
          </a:prstGeom>
        </p:spPr>
      </p:pic>
      <p:grpSp>
        <p:nvGrpSpPr>
          <p:cNvPr id="2" name="群組 1"/>
          <p:cNvGrpSpPr/>
          <p:nvPr/>
        </p:nvGrpSpPr>
        <p:grpSpPr>
          <a:xfrm>
            <a:off x="490616" y="4614173"/>
            <a:ext cx="4166516" cy="1374735"/>
            <a:chOff x="6550692" y="3098798"/>
            <a:chExt cx="4166516" cy="1374735"/>
          </a:xfrm>
        </p:grpSpPr>
        <p:sp>
          <p:nvSpPr>
            <p:cNvPr id="7" name="矩形 6"/>
            <p:cNvSpPr/>
            <p:nvPr/>
          </p:nvSpPr>
          <p:spPr>
            <a:xfrm>
              <a:off x="6882119" y="3098798"/>
              <a:ext cx="3835089" cy="1374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yi 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表實際觀測值，</a:t>
              </a: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ŷi 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表模型預測值，</a:t>
              </a: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 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表樣本數量。</a:t>
              </a:r>
              <a:endPara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2500"/>
                </a:lnSpc>
              </a:pP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首先計算每個預測值與實際值之間的差異，</a:t>
              </a:r>
              <a:endPara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2500"/>
                </a:lnSpc>
              </a:pP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將差異平方後求和，再除以樣本數量，</a:t>
              </a:r>
              <a:endPara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>
                <a:lnSpc>
                  <a:spcPts val="2500"/>
                </a:lnSpc>
              </a:pP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最後取平均值的平方根即為 </a:t>
              </a: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RMSE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F6C27F33-51BD-4F71-B79D-154DCE293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07" t="1" r="15125" b="15521"/>
            <a:stretch/>
          </p:blipFill>
          <p:spPr>
            <a:xfrm rot="20195621">
              <a:off x="6550692" y="3116462"/>
              <a:ext cx="268041" cy="375408"/>
            </a:xfrm>
            <a:prstGeom prst="rect">
              <a:avLst/>
            </a:prstGeom>
          </p:spPr>
        </p:pic>
      </p:grpSp>
      <p:pic>
        <p:nvPicPr>
          <p:cNvPr id="1026" name="Picture 2" descr="Mean+Squared+Error.png (511×41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429" y="2677892"/>
            <a:ext cx="5024322" cy="403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98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52E5ACA-F073-4733-972A-158764A3C784}"/>
              </a:ext>
            </a:extLst>
          </p:cNvPr>
          <p:cNvSpPr txBox="1"/>
          <p:nvPr/>
        </p:nvSpPr>
        <p:spPr>
          <a:xfrm>
            <a:off x="169340" y="-7148"/>
            <a:ext cx="11387660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方法論 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9/27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6539F7D-1A85-4649-9914-0A6A88D21B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583143"/>
                  </p:ext>
                </p:extLst>
              </p:nvPr>
            </p:nvGraphicFramePr>
            <p:xfrm>
              <a:off x="565627" y="915222"/>
              <a:ext cx="11060747" cy="570965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4101855906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78767174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294644393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411171124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10611340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690466153"/>
                        </a:ext>
                      </a:extLst>
                    </a:gridCol>
                    <a:gridCol w="123914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845607">
                      <a:extLst>
                        <a:ext uri="{9D8B030D-6E8A-4147-A177-3AD203B41FA5}">
                          <a16:colId xmlns:a16="http://schemas.microsoft.com/office/drawing/2014/main" val="2856422835"/>
                        </a:ext>
                      </a:extLst>
                    </a:gridCol>
                  </a:tblGrid>
                  <a:tr h="35870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版本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DC3E6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方法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模型訓練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模型驗證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Remark</a:t>
                          </a:r>
                          <a:endParaRPr lang="zh-TW" altLang="en-US" sz="115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581541"/>
                      </a:ext>
                    </a:extLst>
                  </a:tr>
                  <a:tr h="212825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演算法</a:t>
                          </a: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MAE</a:t>
                          </a:r>
                          <a:endParaRPr lang="zh-TW" altLang="en-US" sz="115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15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zh-TW" sz="115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R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en-US" altLang="zh-TW" sz="1150" b="1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TW" altLang="en-US" sz="1150" b="1" i="0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MAE</a:t>
                          </a:r>
                          <a:endParaRPr lang="zh-TW" altLang="en-US" sz="115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合格件數百分比</a:t>
                          </a: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2107449"/>
                      </a:ext>
                    </a:extLst>
                  </a:tr>
                  <a:tr h="822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第一版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中位數補缺值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隨機種子：隨機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訓練資料集：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80%</a:t>
                          </a:r>
                        </a:p>
                        <a:p>
                          <a:pPr marL="171450" marR="0" lvl="1" indent="-1714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模型參數：對抗式訓練、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450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估算器、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500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最大深度、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zh-TW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節點分裂最小樣本數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zh-TW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每個葉子最小樣本數</a:t>
                          </a:r>
                        </a:p>
                      </a:txBody>
                      <a:tcPr marL="85344" marR="85344" marT="42672" marB="4267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Random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Forest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11.33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0.87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6.51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90.16%</a:t>
                          </a:r>
                        </a:p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(220/244)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訓練資料：原始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315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驗證資料：清洗後的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Data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Model - Method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initial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- initial - 6_RandomForest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66492"/>
                      </a:ext>
                    </a:extLst>
                  </a:tr>
                  <a:tr h="8220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第二版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隨機種子：隨機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訓練資料集：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80%</a:t>
                          </a: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模型參數：對抗式訓練、預設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Random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Forest</a:t>
                          </a:r>
                          <a:endParaRPr kumimoji="0" lang="zh-TW" altLang="en-US" sz="11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+mn-cs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11.3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0.85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5.76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93.03%</a:t>
                          </a:r>
                        </a:p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(227/244)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initial 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資料清洗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CPL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是空值的資料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X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因子是空值或異常的資料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刪除重複資料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刪除離群值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315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285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265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252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驗證資料：清洗後的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Data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Model - Method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clear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- clear1 - 0_RandomForest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189184"/>
                      </a:ext>
                    </a:extLst>
                  </a:tr>
                  <a:tr h="8220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第三版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隨機種子：隨機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訓練資料集：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80%</a:t>
                          </a: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en-US" altLang="zh-TW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Stable Diffusion </a:t>
                          </a:r>
                          <a:r>
                            <a:rPr lang="zh-TW" altLang="en-US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倍率：</a:t>
                          </a:r>
                          <a:r>
                            <a:rPr lang="en-US" altLang="zh-TW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10</a:t>
                          </a: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模型參數：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對抗式訓練、預設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Random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Forest</a:t>
                          </a:r>
                          <a:endParaRPr kumimoji="0" lang="zh-TW" altLang="en-US" sz="11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+mn-cs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11.02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0.83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21.11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45.49%</a:t>
                          </a:r>
                        </a:p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(111/244)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使用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clear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數值型資料不在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0~1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就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Normalize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zh-TW" altLang="en-US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歸一化</a:t>
                          </a:r>
                          <a:endParaRPr lang="en-US" altLang="zh-TW" sz="1100" b="1" baseline="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驗證資料：清洗後的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Data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Model - Method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normalize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- normalize1 - 0_RandomForest_sd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33997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56539F7D-1A85-4649-9914-0A6A88D21B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583143"/>
                  </p:ext>
                </p:extLst>
              </p:nvPr>
            </p:nvGraphicFramePr>
            <p:xfrm>
              <a:off x="565627" y="915222"/>
              <a:ext cx="11060747" cy="570965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4101855906"/>
                        </a:ext>
                      </a:extLst>
                    </a:gridCol>
                    <a:gridCol w="2160000">
                      <a:extLst>
                        <a:ext uri="{9D8B030D-6E8A-4147-A177-3AD203B41FA5}">
                          <a16:colId xmlns:a16="http://schemas.microsoft.com/office/drawing/2014/main" val="787671740"/>
                        </a:ext>
                      </a:extLst>
                    </a:gridCol>
                    <a:gridCol w="1368000">
                      <a:extLst>
                        <a:ext uri="{9D8B030D-6E8A-4147-A177-3AD203B41FA5}">
                          <a16:colId xmlns:a16="http://schemas.microsoft.com/office/drawing/2014/main" val="3294644393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411171124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3910611340"/>
                        </a:ext>
                      </a:extLst>
                    </a:gridCol>
                    <a:gridCol w="576000">
                      <a:extLst>
                        <a:ext uri="{9D8B030D-6E8A-4147-A177-3AD203B41FA5}">
                          <a16:colId xmlns:a16="http://schemas.microsoft.com/office/drawing/2014/main" val="2690466153"/>
                        </a:ext>
                      </a:extLst>
                    </a:gridCol>
                    <a:gridCol w="123914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3845607">
                      <a:extLst>
                        <a:ext uri="{9D8B030D-6E8A-4147-A177-3AD203B41FA5}">
                          <a16:colId xmlns:a16="http://schemas.microsoft.com/office/drawing/2014/main" val="2856422835"/>
                        </a:ext>
                      </a:extLst>
                    </a:gridCol>
                  </a:tblGrid>
                  <a:tr h="35870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版本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DC3E6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方法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模型訓練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模型驗證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5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Remark</a:t>
                          </a:r>
                          <a:endParaRPr lang="zh-TW" altLang="en-US" sz="115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3581541"/>
                      </a:ext>
                    </a:extLst>
                  </a:tr>
                  <a:tr h="29210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演算法</a:t>
                          </a: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MAE</a:t>
                          </a:r>
                          <a:endParaRPr lang="zh-TW" altLang="en-US" sz="115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34737" t="-125000" r="-980000" b="-17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MAE</a:t>
                          </a:r>
                          <a:endParaRPr lang="zh-TW" altLang="en-US" sz="1150" b="1" dirty="0">
                            <a:solidFill>
                              <a:schemeClr val="tx1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50" b="1" dirty="0">
                              <a:solidFill>
                                <a:schemeClr val="tx1"/>
                              </a:solidFill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合格件數百分比</a:t>
                          </a:r>
                        </a:p>
                      </a:txBody>
                      <a:tcPr marL="85344" marR="85344" marT="42672" marB="42672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72107449"/>
                      </a:ext>
                    </a:extLst>
                  </a:tr>
                  <a:tr h="1814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第一版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中位數補缺值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隨機種子：隨機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訓練資料集：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80%</a:t>
                          </a:r>
                        </a:p>
                        <a:p>
                          <a:pPr marL="171450" marR="0" lvl="1" indent="-171450" algn="l" defTabSz="9144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模型參數：對抗式訓練、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450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估算器、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500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最大深度、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zh-TW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節點分裂最小樣本數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、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zh-TW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每個葉子最小樣本數</a:t>
                          </a:r>
                        </a:p>
                      </a:txBody>
                      <a:tcPr marL="85344" marR="85344" marT="42672" marB="42672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Random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Forest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11.33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0.87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6.51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90.16%</a:t>
                          </a:r>
                        </a:p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(220/244)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訓練資料：原始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315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驗證資料：清洗後的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Data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Model - Method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initial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- initial - 6_RandomForest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066492"/>
                      </a:ext>
                    </a:extLst>
                  </a:tr>
                  <a:tr h="194970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第二版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隨機種子：隨機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訓練資料集：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80%</a:t>
                          </a: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模型參數：對抗式訓練、預設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Random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Forest</a:t>
                          </a:r>
                          <a:endParaRPr kumimoji="0" lang="zh-TW" altLang="en-US" sz="11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+mn-cs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11.3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0.85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5.76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93.03%</a:t>
                          </a:r>
                        </a:p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(227/244)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initial 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資料清洗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CPL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是空值的資料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X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因子是空值或異常的資料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刪除重複資料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刪除離群值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315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285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265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252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-&gt;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驗證資料：清洗後的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Data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Model - Method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clear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- clear1 - 0_RandomForest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189184"/>
                      </a:ext>
                    </a:extLst>
                  </a:tr>
                  <a:tr h="12943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第三版</a:t>
                          </a: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隨機種子：隨機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訓練資料集：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80%</a:t>
                          </a: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en-US" altLang="zh-TW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Stable Diffusion </a:t>
                          </a:r>
                          <a:r>
                            <a:rPr lang="zh-TW" altLang="en-US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倍率：</a:t>
                          </a:r>
                          <a:r>
                            <a:rPr lang="en-US" altLang="zh-TW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10</a:t>
                          </a:r>
                        </a:p>
                        <a:p>
                          <a:pPr marL="171450" indent="-171450" algn="l">
                            <a:lnSpc>
                              <a:spcPct val="150000"/>
                            </a:lnSpc>
                            <a:buFont typeface="Arial" pitchFamily="34" charset="0"/>
                            <a:buChar char="•"/>
                          </a:pPr>
                          <a:r>
                            <a:rPr lang="zh-TW" altLang="en-US" sz="1100" b="1" i="0" kern="1200" dirty="0">
                              <a:solidFill>
                                <a:schemeClr val="tx1"/>
                              </a:solidFill>
                              <a:effectLst/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  <a:cs typeface="+mn-cs"/>
                            </a:rPr>
                            <a:t>模型參數：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對抗式訓練、預設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Random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Forest</a:t>
                          </a:r>
                          <a:endParaRPr kumimoji="0" lang="zh-TW" altLang="en-US" sz="11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+mn-cs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11.02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0.83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21.11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45.49%</a:t>
                          </a:r>
                        </a:p>
                        <a:p>
                          <a:pPr algn="ctr"/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(111/244)</a:t>
                          </a:r>
                          <a:endParaRPr lang="zh-TW" altLang="en-US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使用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clear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資料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數值型資料不在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0~1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就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Normalize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zh-TW" altLang="en-US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歸一化</a:t>
                          </a:r>
                          <a:endParaRPr lang="en-US" altLang="zh-TW" sz="1100" b="1" baseline="0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lvl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訓練資料：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驗證資料：清洗後的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244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筆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  <a:p>
                          <a:pPr marL="171450" marR="0" indent="-17145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200"/>
                            </a:spcBef>
                            <a:spcAft>
                              <a:spcPts val="20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Data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-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Model - Method</a:t>
                          </a:r>
                          <a:r>
                            <a:rPr lang="zh-TW" altLang="en-US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：</a:t>
                          </a:r>
                          <a:r>
                            <a:rPr lang="en-US" altLang="zh-TW" sz="1100" b="1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normalize</a:t>
                          </a:r>
                          <a:r>
                            <a:rPr lang="en-US" altLang="zh-TW" sz="1100" b="1" baseline="0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 - normalize1 - 0_RandomForest_sd</a:t>
                          </a:r>
                          <a:endParaRPr lang="en-US" altLang="zh-TW" sz="1100" b="1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endParaRPr>
                        </a:p>
                      </a:txBody>
                      <a:tcPr marL="85344" marR="85344" marT="42672" marB="42672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33997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123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37D6D30-6DE7-41CD-87BB-4939854A5A66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方法論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DFF5F4B-7357-4413-AE35-BC00E692B47F}"/>
              </a:ext>
            </a:extLst>
          </p:cNvPr>
          <p:cNvSpPr txBox="1"/>
          <p:nvPr/>
        </p:nvSpPr>
        <p:spPr>
          <a:xfrm>
            <a:off x="211454" y="826605"/>
            <a:ext cx="5683479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Coplanarity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模型訓練結果分布圖 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(Model : </a:t>
            </a:r>
            <a:r>
              <a:rPr lang="en-US" altLang="zh-TW" sz="12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Test.04_01-2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821A040-65CB-4EDB-B6D9-0C4FD6788368}"/>
              </a:ext>
            </a:extLst>
          </p:cNvPr>
          <p:cNvSpPr txBox="1"/>
          <p:nvPr/>
        </p:nvSpPr>
        <p:spPr>
          <a:xfrm>
            <a:off x="211454" y="3676836"/>
            <a:ext cx="2089033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特徵重要度排序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4F7AA1B-1250-4AD9-8746-9B6A45C2F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7194" y="6414877"/>
            <a:ext cx="2090470" cy="2438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4E1153-10DE-43D4-B405-3035F4F88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308"/>
          <a:stretch/>
        </p:blipFill>
        <p:spPr>
          <a:xfrm>
            <a:off x="561858" y="4394198"/>
            <a:ext cx="9265883" cy="20941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6823201-20A3-4102-B9F5-771227E17A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765"/>
          <a:stretch/>
        </p:blipFill>
        <p:spPr>
          <a:xfrm>
            <a:off x="486202" y="1543967"/>
            <a:ext cx="10329070" cy="213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1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B37D6D30-6DE7-41CD-87BB-4939854A5A66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方法論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5F51038-1E3C-4002-AE41-1B139C32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7" y="1497722"/>
            <a:ext cx="4611500" cy="420328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090448-BFB1-4CD0-BE77-3C2581EE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01" y="1613427"/>
            <a:ext cx="6115344" cy="17055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9ED4E90-A4BF-4BF7-BEF0-154B623DF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1" y="4191003"/>
            <a:ext cx="6096000" cy="16841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BAD2377-A50B-4ED9-BBB8-F4E3B8810D4E}"/>
              </a:ext>
            </a:extLst>
          </p:cNvPr>
          <p:cNvSpPr txBox="1"/>
          <p:nvPr/>
        </p:nvSpPr>
        <p:spPr>
          <a:xfrm>
            <a:off x="577897" y="1128390"/>
            <a:ext cx="2503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模型可解釋性分析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E3F65B-7EB8-4831-8622-FDB70ED9B14A}"/>
              </a:ext>
            </a:extLst>
          </p:cNvPr>
          <p:cNvSpPr txBox="1"/>
          <p:nvPr/>
        </p:nvSpPr>
        <p:spPr>
          <a:xfrm>
            <a:off x="5563626" y="3687292"/>
            <a:ext cx="316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No.2  -  HS Type</a:t>
            </a:r>
            <a:endParaRPr lang="zh-TW" altLang="en-US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A4FBDA8-A072-4BF7-854C-3700D6DB5857}"/>
              </a:ext>
            </a:extLst>
          </p:cNvPr>
          <p:cNvSpPr txBox="1"/>
          <p:nvPr/>
        </p:nvSpPr>
        <p:spPr>
          <a:xfrm>
            <a:off x="5563625" y="1128390"/>
            <a:ext cx="3258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No.1  -   Die hypotenuse</a:t>
            </a:r>
            <a:endParaRPr lang="zh-TW" altLang="en-US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53C6CBA-9872-42C9-8DD7-544ADF64B60D}"/>
              </a:ext>
            </a:extLst>
          </p:cNvPr>
          <p:cNvGrpSpPr/>
          <p:nvPr/>
        </p:nvGrpSpPr>
        <p:grpSpPr>
          <a:xfrm>
            <a:off x="753534" y="1613427"/>
            <a:ext cx="4891870" cy="3174844"/>
            <a:chOff x="719667" y="1613428"/>
            <a:chExt cx="4891870" cy="3174844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17953A34-D617-4B9B-B729-0408008D1CCA}"/>
                </a:ext>
              </a:extLst>
            </p:cNvPr>
            <p:cNvGrpSpPr/>
            <p:nvPr/>
          </p:nvGrpSpPr>
          <p:grpSpPr>
            <a:xfrm>
              <a:off x="719667" y="1613428"/>
              <a:ext cx="4843958" cy="3161772"/>
              <a:chOff x="719667" y="1613428"/>
              <a:chExt cx="4843958" cy="316177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204E63D-62C9-4870-B974-B178C36BBAC2}"/>
                  </a:ext>
                </a:extLst>
              </p:cNvPr>
              <p:cNvSpPr/>
              <p:nvPr/>
            </p:nvSpPr>
            <p:spPr>
              <a:xfrm>
                <a:off x="719667" y="1613428"/>
                <a:ext cx="4224866" cy="614400"/>
              </a:xfrm>
              <a:prstGeom prst="rect">
                <a:avLst/>
              </a:prstGeom>
              <a:noFill/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4DC6BB01-144D-4B2D-9F19-A9F7A2774E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4533" y="1935002"/>
                <a:ext cx="619092" cy="0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B36148C1-D7E4-40F2-B730-BA9D9AA3B439}"/>
                  </a:ext>
                </a:extLst>
              </p:cNvPr>
              <p:cNvCxnSpPr/>
              <p:nvPr/>
            </p:nvCxnSpPr>
            <p:spPr>
              <a:xfrm>
                <a:off x="5122333" y="1935002"/>
                <a:ext cx="0" cy="2840198"/>
              </a:xfrm>
              <a:prstGeom prst="line">
                <a:avLst/>
              </a:prstGeom>
              <a:ln w="38100">
                <a:solidFill>
                  <a:schemeClr val="accent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333B7E84-77F5-4D38-8C7C-69CAF2EE89A9}"/>
                </a:ext>
              </a:extLst>
            </p:cNvPr>
            <p:cNvCxnSpPr>
              <a:cxnSpLocks/>
            </p:cNvCxnSpPr>
            <p:nvPr/>
          </p:nvCxnSpPr>
          <p:spPr>
            <a:xfrm>
              <a:off x="5125537" y="4788272"/>
              <a:ext cx="486000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247588C-F2BC-4FA7-9825-9A29F296F64E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課程心得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7AC9018-E12C-431F-AC4E-CAC34FE601EA}"/>
              </a:ext>
            </a:extLst>
          </p:cNvPr>
          <p:cNvSpPr txBox="1"/>
          <p:nvPr/>
        </p:nvSpPr>
        <p:spPr>
          <a:xfrm>
            <a:off x="491066" y="1103461"/>
            <a:ext cx="11125201" cy="3780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在參與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課程的過程中，我們學習到了如何訂定問題的描述、針對大數據資料進行整理及分析，深入了解模型分析後的各因子對產品的影響程度，並且結合了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工程經驗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系統操作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目標定義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邏輯分析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，利用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平台進行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模型的訓練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結果，以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製程上額外的人力成本和材料的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浪費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90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透過這次課程經驗，我們更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全面了解到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，也更清楚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技術是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如何被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實際應用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9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未來，我們期望能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技術運用到最佳狀態，提供更多的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生產效益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90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感謝大家的努力和參與，讓課程變得更加豐富且充滿意義，也期望未來能夠見到大家在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領域的精彩表現。</a:t>
            </a:r>
            <a:endParaRPr lang="en-US" altLang="zh-TW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sz="900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讓我們攜手前進，一起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活用課程所學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技術，為未來打下堅實的基礎吧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7716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247588C-F2BC-4FA7-9825-9A29F296F64E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課程心得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520DB9-0D09-4635-95CE-C95F0ECC6204}"/>
              </a:ext>
            </a:extLst>
          </p:cNvPr>
          <p:cNvSpPr txBox="1"/>
          <p:nvPr/>
        </p:nvSpPr>
        <p:spPr>
          <a:xfrm>
            <a:off x="169340" y="874369"/>
            <a:ext cx="2508764" cy="53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JudyXC Chiang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E87D1E-0DB8-4CF1-8FE2-43E33374E702}"/>
              </a:ext>
            </a:extLst>
          </p:cNvPr>
          <p:cNvSpPr txBox="1"/>
          <p:nvPr/>
        </p:nvSpPr>
        <p:spPr>
          <a:xfrm>
            <a:off x="6104494" y="874369"/>
            <a:ext cx="1677062" cy="53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Bobo Ou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7340EA-517B-4554-A723-917D6B728F54}"/>
              </a:ext>
            </a:extLst>
          </p:cNvPr>
          <p:cNvSpPr/>
          <p:nvPr/>
        </p:nvSpPr>
        <p:spPr>
          <a:xfrm>
            <a:off x="450367" y="1425365"/>
            <a:ext cx="5150498" cy="486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透過參與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課程，學習到了如何針對大數據資料進行整理及分析，深入了解模型分析後的各因子對產品的影響程度，並且結合了工程經驗、系統操作、目標定義和邏輯分析，利用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訓練模型驗證結果，以減少人力成本和材料的浪費。讓我們攜手努力，將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技術運用到最佳狀態，為未來的發展打下堅實的基礎。</a:t>
            </a:r>
            <a:endParaRPr lang="en-US" altLang="zh-TW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endParaRPr lang="en-US" altLang="zh-TW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感謝大家的努力和參與，讓這堂課程變得更加豐富且有意義。期望未來能夠見到大家在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領域的精彩表現！</a:t>
            </a:r>
          </a:p>
          <a:p>
            <a:pPr algn="just">
              <a:lnSpc>
                <a:spcPct val="150000"/>
              </a:lnSpc>
            </a:pPr>
            <a:endParaRPr lang="zh-TW" altLang="en-US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3319976-7BC9-4714-A6FF-5F460BA1F013}"/>
              </a:ext>
            </a:extLst>
          </p:cNvPr>
          <p:cNvSpPr/>
          <p:nvPr/>
        </p:nvSpPr>
        <p:spPr>
          <a:xfrm>
            <a:off x="6419461" y="1412337"/>
            <a:ext cx="5150498" cy="486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的課程以及專案，讓我又重新了解並學習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 透過專案的製作，我們學習如何訂定問題的描述、資料的收集與前處理，以及使用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平台進行模型的訓練、驗證。</a:t>
            </a:r>
            <a:endParaRPr lang="en-US" altLang="zh-TW" b="1" dirty="0">
              <a:solidFill>
                <a:sysClr val="windowText" lastClr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在專案過程中也遇到許多細節問題需要再更加注意， 希望透過這次家教班的經驗，在未來處理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專案時能更全面的考量，讓專案更完善，提供更大效益。</a:t>
            </a:r>
          </a:p>
        </p:txBody>
      </p:sp>
    </p:spTree>
    <p:extLst>
      <p:ext uri="{BB962C8B-B14F-4D97-AF65-F5344CB8AC3E}">
        <p14:creationId xmlns:p14="http://schemas.microsoft.com/office/powerpoint/2010/main" val="32393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247588C-F2BC-4FA7-9825-9A29F296F64E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課程心得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520DB9-0D09-4635-95CE-C95F0ECC6204}"/>
              </a:ext>
            </a:extLst>
          </p:cNvPr>
          <p:cNvSpPr txBox="1"/>
          <p:nvPr/>
        </p:nvSpPr>
        <p:spPr>
          <a:xfrm>
            <a:off x="169340" y="874369"/>
            <a:ext cx="1432636" cy="53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Jay Mo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E87D1E-0DB8-4CF1-8FE2-43E33374E702}"/>
              </a:ext>
            </a:extLst>
          </p:cNvPr>
          <p:cNvSpPr txBox="1"/>
          <p:nvPr/>
        </p:nvSpPr>
        <p:spPr>
          <a:xfrm>
            <a:off x="6104494" y="874369"/>
            <a:ext cx="1821332" cy="53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b="1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Minnie Lo</a:t>
            </a:r>
            <a:endParaRPr lang="en-US" altLang="zh-TW" sz="2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7340EA-517B-4554-A723-917D6B728F54}"/>
              </a:ext>
            </a:extLst>
          </p:cNvPr>
          <p:cNvSpPr/>
          <p:nvPr/>
        </p:nvSpPr>
        <p:spPr>
          <a:xfrm>
            <a:off x="6419461" y="1425365"/>
            <a:ext cx="5150498" cy="486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ct val="150000"/>
              </a:lnSpc>
            </a:pP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 Level3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課程結束後，所收穫的很多，過去我從未接觸過模型訓練，都只有聽過而已。但經過這堂課後，我完整理解專案製程、實際去撈取資料到最後建立模型並驗證，每個環節都實際接觸過。藉由這門課，現在我可以確切理解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模型是如何被實際應用的，而非像過去時，純粹地用聽得去解讀。那最後，我也希望能將這堂課的所學學以致用，也期望自己未來能應用這些 </a:t>
            </a:r>
            <a:r>
              <a:rPr lang="en-US" altLang="zh-TW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solidFill>
                  <a:sysClr val="windowText" lastClr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模型去改善製程不良。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D3BD959-A2E9-4126-9F6A-6672A8575361}"/>
              </a:ext>
            </a:extLst>
          </p:cNvPr>
          <p:cNvSpPr/>
          <p:nvPr/>
        </p:nvSpPr>
        <p:spPr>
          <a:xfrm>
            <a:off x="475860" y="1425365"/>
            <a:ext cx="5151600" cy="486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ct val="150000"/>
              </a:lnSpc>
            </a:pP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IAI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Level 3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課程，讓我了解企業與學校執行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專案流程的不同之處。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企業的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專案著重於專案本身，例如：問題掌握度、報告呈現。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專案整體而言，最困難的部分就是了解製程以及報告呈現，需要不斷詢問他人以獲得更好的專案結果。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相較之下，學校執行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專案更著重於學術研究和知識傳授，對於實際應用和商業價值的考量可能較少。因此，了解企業與學校執行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專案的不同之處，有助於我更全面理解和應用 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技術。</a:t>
            </a:r>
            <a:endParaRPr lang="en-US" altLang="zh-TW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3418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D6C0DA-E306-4B98-BA54-62A8AA775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4641" y="2410268"/>
            <a:ext cx="4542718" cy="1325563"/>
          </a:xfrm>
        </p:spPr>
        <p:txBody>
          <a:bodyPr>
            <a:noAutofit/>
          </a:bodyPr>
          <a:lstStyle/>
          <a:p>
            <a:r>
              <a:rPr lang="en-US" altLang="zh-TW" sz="60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Thank you !</a:t>
            </a:r>
            <a:endParaRPr lang="zh-TW" altLang="en-US" sz="60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" name="直接连接符 12">
            <a:extLst>
              <a:ext uri="{FF2B5EF4-FFF2-40B4-BE49-F238E27FC236}">
                <a16:creationId xmlns:a16="http://schemas.microsoft.com/office/drawing/2014/main" id="{08120C49-9E18-4266-9EF0-ACA58EED54EB}"/>
              </a:ext>
            </a:extLst>
          </p:cNvPr>
          <p:cNvCxnSpPr>
            <a:cxnSpLocks/>
          </p:cNvCxnSpPr>
          <p:nvPr/>
        </p:nvCxnSpPr>
        <p:spPr>
          <a:xfrm>
            <a:off x="1814764" y="3735831"/>
            <a:ext cx="8562472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34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211454" y="1040573"/>
            <a:ext cx="11713399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BGA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產品在封裝過程中，由於不同材料之間的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CTE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Mismatch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以及參數組合的差異，導致產品出現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翹曲問題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ct val="150000"/>
              </a:lnSpc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當終端上板溫度改變時，可能會因為翹曲過大，進而引發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Coplanarity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Fail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平面度不良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製程流程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D91CC453-9782-4A20-B9F8-BF71EC2AEA1D}"/>
              </a:ext>
            </a:extLst>
          </p:cNvPr>
          <p:cNvSpPr txBox="1"/>
          <p:nvPr/>
        </p:nvSpPr>
        <p:spPr>
          <a:xfrm>
            <a:off x="169340" y="-7148"/>
            <a:ext cx="9134704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問題情境描述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2F36B91-6695-4318-9AF2-6E5CC0B7AF46}"/>
              </a:ext>
            </a:extLst>
          </p:cNvPr>
          <p:cNvGrpSpPr/>
          <p:nvPr/>
        </p:nvGrpSpPr>
        <p:grpSpPr>
          <a:xfrm>
            <a:off x="1897085" y="5032330"/>
            <a:ext cx="4100335" cy="1209485"/>
            <a:chOff x="415373" y="4696221"/>
            <a:chExt cx="4100335" cy="894273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89525D16-4B1F-4E75-92B9-8D0595B6E013}"/>
                </a:ext>
              </a:extLst>
            </p:cNvPr>
            <p:cNvSpPr/>
            <p:nvPr/>
          </p:nvSpPr>
          <p:spPr>
            <a:xfrm>
              <a:off x="435694" y="4893731"/>
              <a:ext cx="4080014" cy="696763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en-US" altLang="zh-TW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BGA </a:t>
              </a:r>
              <a:r>
                <a:rPr lang="zh-TW" altLang="en-US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產品在 </a:t>
              </a:r>
              <a:r>
                <a:rPr lang="en-US" altLang="zh-TW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BM </a:t>
              </a:r>
              <a:r>
                <a:rPr lang="zh-TW" altLang="en-US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站點</a:t>
              </a:r>
              <a:r>
                <a:rPr lang="zh-TW" altLang="en-US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若植球不均勻或材料熱膨脹係數不匹配等，經過 </a:t>
              </a:r>
              <a:r>
                <a:rPr lang="en-US" altLang="zh-TW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Reflow </a:t>
              </a:r>
              <a:r>
                <a:rPr lang="zh-TW" altLang="en-US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時，溫度變化會造成</a:t>
              </a:r>
              <a:r>
                <a:rPr lang="zh-TW" altLang="en-US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翹曲</a:t>
              </a:r>
              <a:r>
                <a:rPr lang="zh-TW" altLang="en-US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E09D620-08C8-4655-8B10-D3ED0F998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07" t="1" r="15125" b="15521"/>
            <a:stretch/>
          </p:blipFill>
          <p:spPr>
            <a:xfrm rot="20195621">
              <a:off x="415373" y="4696221"/>
              <a:ext cx="273383" cy="277570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0C4B082-D912-4467-80F8-388D5697743A}"/>
              </a:ext>
            </a:extLst>
          </p:cNvPr>
          <p:cNvGrpSpPr/>
          <p:nvPr/>
        </p:nvGrpSpPr>
        <p:grpSpPr>
          <a:xfrm>
            <a:off x="119989" y="5206603"/>
            <a:ext cx="1657649" cy="1128065"/>
            <a:chOff x="6450120" y="5442050"/>
            <a:chExt cx="1542071" cy="1053281"/>
          </a:xfrm>
        </p:grpSpPr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40C538EF-972D-4946-B71A-19C8E951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120" y="5442050"/>
              <a:ext cx="1542071" cy="771036"/>
            </a:xfrm>
            <a:prstGeom prst="rect">
              <a:avLst/>
            </a:prstGeom>
          </p:spPr>
        </p:pic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293C65E1-2988-4BAA-92AC-5441163D050B}"/>
                </a:ext>
              </a:extLst>
            </p:cNvPr>
            <p:cNvSpPr txBox="1"/>
            <p:nvPr/>
          </p:nvSpPr>
          <p:spPr>
            <a:xfrm>
              <a:off x="6963862" y="6156777"/>
              <a:ext cx="6190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BGA</a:t>
              </a:r>
              <a:endPara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F93024A-60EE-4FB0-9AD0-4FBB973DEE7D}"/>
              </a:ext>
            </a:extLst>
          </p:cNvPr>
          <p:cNvGrpSpPr/>
          <p:nvPr/>
        </p:nvGrpSpPr>
        <p:grpSpPr>
          <a:xfrm>
            <a:off x="562603" y="2315349"/>
            <a:ext cx="11399094" cy="3010612"/>
            <a:chOff x="562603" y="2315349"/>
            <a:chExt cx="11399094" cy="3010612"/>
          </a:xfrm>
        </p:grpSpPr>
        <p:grpSp>
          <p:nvGrpSpPr>
            <p:cNvPr id="125" name="群組 124">
              <a:extLst>
                <a:ext uri="{FF2B5EF4-FFF2-40B4-BE49-F238E27FC236}">
                  <a16:creationId xmlns:a16="http://schemas.microsoft.com/office/drawing/2014/main" id="{B8174CE4-0637-4D35-B69E-6B4E82A83CD0}"/>
                </a:ext>
              </a:extLst>
            </p:cNvPr>
            <p:cNvGrpSpPr/>
            <p:nvPr/>
          </p:nvGrpSpPr>
          <p:grpSpPr>
            <a:xfrm>
              <a:off x="2729386" y="3280055"/>
              <a:ext cx="1319480" cy="942727"/>
              <a:chOff x="3140583" y="3232811"/>
              <a:chExt cx="1319480" cy="942727"/>
            </a:xfrm>
          </p:grpSpPr>
          <p:pic>
            <p:nvPicPr>
              <p:cNvPr id="116" name="圖片 115">
                <a:extLst>
                  <a:ext uri="{FF2B5EF4-FFF2-40B4-BE49-F238E27FC236}">
                    <a16:creationId xmlns:a16="http://schemas.microsoft.com/office/drawing/2014/main" id="{72E64FAF-37D8-4C7E-A90C-043B8D0D8D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5812"/>
              <a:stretch/>
            </p:blipFill>
            <p:spPr>
              <a:xfrm>
                <a:off x="3140583" y="3232811"/>
                <a:ext cx="1319480" cy="406199"/>
              </a:xfrm>
              <a:prstGeom prst="rect">
                <a:avLst/>
              </a:prstGeom>
            </p:spPr>
          </p:pic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92B4DA10-9DC2-4DA8-A221-C0A3C0C03D86}"/>
                  </a:ext>
                </a:extLst>
              </p:cNvPr>
              <p:cNvSpPr txBox="1"/>
              <p:nvPr/>
            </p:nvSpPr>
            <p:spPr>
              <a:xfrm>
                <a:off x="3229616" y="3652318"/>
                <a:ext cx="11288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Heat Sink</a:t>
                </a:r>
              </a:p>
              <a:p>
                <a:pPr algn="ctr"/>
                <a:r>
                  <a: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散熱片</a:t>
                </a:r>
                <a:endPara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" name="群組 13"/>
            <p:cNvGrpSpPr/>
            <p:nvPr/>
          </p:nvGrpSpPr>
          <p:grpSpPr>
            <a:xfrm>
              <a:off x="562603" y="3417178"/>
              <a:ext cx="1319480" cy="833866"/>
              <a:chOff x="529009" y="3156273"/>
              <a:chExt cx="1319480" cy="833866"/>
            </a:xfrm>
          </p:grpSpPr>
          <p:grpSp>
            <p:nvGrpSpPr>
              <p:cNvPr id="124" name="群組 123">
                <a:extLst>
                  <a:ext uri="{FF2B5EF4-FFF2-40B4-BE49-F238E27FC236}">
                    <a16:creationId xmlns:a16="http://schemas.microsoft.com/office/drawing/2014/main" id="{24EE17AB-C834-4577-AC6D-B74A19B264D1}"/>
                  </a:ext>
                </a:extLst>
              </p:cNvPr>
              <p:cNvGrpSpPr/>
              <p:nvPr/>
            </p:nvGrpSpPr>
            <p:grpSpPr>
              <a:xfrm>
                <a:off x="529009" y="3156273"/>
                <a:ext cx="1319480" cy="265575"/>
                <a:chOff x="1567612" y="3362650"/>
                <a:chExt cx="1319480" cy="265575"/>
              </a:xfrm>
            </p:grpSpPr>
            <p:grpSp>
              <p:nvGrpSpPr>
                <p:cNvPr id="32" name="群組 31">
                  <a:extLst>
                    <a:ext uri="{FF2B5EF4-FFF2-40B4-BE49-F238E27FC236}">
                      <a16:creationId xmlns:a16="http://schemas.microsoft.com/office/drawing/2014/main" id="{46E044CC-4C69-4033-BE91-C07F23530C5A}"/>
                    </a:ext>
                  </a:extLst>
                </p:cNvPr>
                <p:cNvGrpSpPr/>
                <p:nvPr/>
              </p:nvGrpSpPr>
              <p:grpSpPr>
                <a:xfrm>
                  <a:off x="1625857" y="3362650"/>
                  <a:ext cx="1212429" cy="220821"/>
                  <a:chOff x="1600200" y="4388407"/>
                  <a:chExt cx="1452563" cy="264556"/>
                </a:xfrm>
              </p:grpSpPr>
              <p:sp>
                <p:nvSpPr>
                  <p:cNvPr id="27" name="手繪多邊形: 圖案 26">
                    <a:extLst>
                      <a:ext uri="{FF2B5EF4-FFF2-40B4-BE49-F238E27FC236}">
                        <a16:creationId xmlns:a16="http://schemas.microsoft.com/office/drawing/2014/main" id="{038A13A4-D04C-4C97-87F8-4B1E10E90CBA}"/>
                      </a:ext>
                    </a:extLst>
                  </p:cNvPr>
                  <p:cNvSpPr/>
                  <p:nvPr/>
                </p:nvSpPr>
                <p:spPr>
                  <a:xfrm>
                    <a:off x="1600200" y="4456769"/>
                    <a:ext cx="1452563" cy="196194"/>
                  </a:xfrm>
                  <a:custGeom>
                    <a:avLst/>
                    <a:gdLst>
                      <a:gd name="connsiteX0" fmla="*/ 0 w 1452563"/>
                      <a:gd name="connsiteY0" fmla="*/ 148569 h 196194"/>
                      <a:gd name="connsiteX1" fmla="*/ 0 w 1452563"/>
                      <a:gd name="connsiteY1" fmla="*/ 148569 h 196194"/>
                      <a:gd name="connsiteX2" fmla="*/ 47625 w 1452563"/>
                      <a:gd name="connsiteY2" fmla="*/ 129519 h 196194"/>
                      <a:gd name="connsiteX3" fmla="*/ 76200 w 1452563"/>
                      <a:gd name="connsiteY3" fmla="*/ 91419 h 196194"/>
                      <a:gd name="connsiteX4" fmla="*/ 85725 w 1452563"/>
                      <a:gd name="connsiteY4" fmla="*/ 67606 h 196194"/>
                      <a:gd name="connsiteX5" fmla="*/ 90488 w 1452563"/>
                      <a:gd name="connsiteY5" fmla="*/ 39031 h 196194"/>
                      <a:gd name="connsiteX6" fmla="*/ 95250 w 1452563"/>
                      <a:gd name="connsiteY6" fmla="*/ 19981 h 196194"/>
                      <a:gd name="connsiteX7" fmla="*/ 114300 w 1452563"/>
                      <a:gd name="connsiteY7" fmla="*/ 15219 h 196194"/>
                      <a:gd name="connsiteX8" fmla="*/ 333375 w 1452563"/>
                      <a:gd name="connsiteY8" fmla="*/ 10456 h 196194"/>
                      <a:gd name="connsiteX9" fmla="*/ 1004888 w 1452563"/>
                      <a:gd name="connsiteY9" fmla="*/ 5694 h 196194"/>
                      <a:gd name="connsiteX10" fmla="*/ 1323975 w 1452563"/>
                      <a:gd name="connsiteY10" fmla="*/ 5694 h 196194"/>
                      <a:gd name="connsiteX11" fmla="*/ 1333500 w 1452563"/>
                      <a:gd name="connsiteY11" fmla="*/ 24744 h 196194"/>
                      <a:gd name="connsiteX12" fmla="*/ 1347788 w 1452563"/>
                      <a:gd name="connsiteY12" fmla="*/ 48556 h 196194"/>
                      <a:gd name="connsiteX13" fmla="*/ 1366838 w 1452563"/>
                      <a:gd name="connsiteY13" fmla="*/ 86656 h 196194"/>
                      <a:gd name="connsiteX14" fmla="*/ 1395413 w 1452563"/>
                      <a:gd name="connsiteY14" fmla="*/ 119994 h 196194"/>
                      <a:gd name="connsiteX15" fmla="*/ 1404938 w 1452563"/>
                      <a:gd name="connsiteY15" fmla="*/ 134281 h 196194"/>
                      <a:gd name="connsiteX16" fmla="*/ 1419225 w 1452563"/>
                      <a:gd name="connsiteY16" fmla="*/ 139044 h 196194"/>
                      <a:gd name="connsiteX17" fmla="*/ 1452563 w 1452563"/>
                      <a:gd name="connsiteY17" fmla="*/ 162856 h 196194"/>
                      <a:gd name="connsiteX18" fmla="*/ 1419225 w 1452563"/>
                      <a:gd name="connsiteY18" fmla="*/ 181906 h 196194"/>
                      <a:gd name="connsiteX19" fmla="*/ 1395413 w 1452563"/>
                      <a:gd name="connsiteY19" fmla="*/ 186669 h 196194"/>
                      <a:gd name="connsiteX20" fmla="*/ 962025 w 1452563"/>
                      <a:gd name="connsiteY20" fmla="*/ 191431 h 196194"/>
                      <a:gd name="connsiteX21" fmla="*/ 690563 w 1452563"/>
                      <a:gd name="connsiteY21" fmla="*/ 196194 h 196194"/>
                      <a:gd name="connsiteX22" fmla="*/ 242888 w 1452563"/>
                      <a:gd name="connsiteY22" fmla="*/ 191431 h 196194"/>
                      <a:gd name="connsiteX23" fmla="*/ 157163 w 1452563"/>
                      <a:gd name="connsiteY23" fmla="*/ 181906 h 196194"/>
                      <a:gd name="connsiteX24" fmla="*/ 0 w 1452563"/>
                      <a:gd name="connsiteY24" fmla="*/ 148569 h 196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452563" h="196194">
                        <a:moveTo>
                          <a:pt x="0" y="148569"/>
                        </a:moveTo>
                        <a:lnTo>
                          <a:pt x="0" y="148569"/>
                        </a:lnTo>
                        <a:cubicBezTo>
                          <a:pt x="15875" y="142219"/>
                          <a:pt x="32780" y="138002"/>
                          <a:pt x="47625" y="129519"/>
                        </a:cubicBezTo>
                        <a:cubicBezTo>
                          <a:pt x="62998" y="120734"/>
                          <a:pt x="69534" y="106417"/>
                          <a:pt x="76200" y="91419"/>
                        </a:cubicBezTo>
                        <a:cubicBezTo>
                          <a:pt x="79672" y="83607"/>
                          <a:pt x="82550" y="75544"/>
                          <a:pt x="85725" y="67606"/>
                        </a:cubicBezTo>
                        <a:cubicBezTo>
                          <a:pt x="87313" y="58081"/>
                          <a:pt x="88594" y="48500"/>
                          <a:pt x="90488" y="39031"/>
                        </a:cubicBezTo>
                        <a:cubicBezTo>
                          <a:pt x="91772" y="32613"/>
                          <a:pt x="90622" y="24609"/>
                          <a:pt x="95250" y="19981"/>
                        </a:cubicBezTo>
                        <a:cubicBezTo>
                          <a:pt x="99878" y="15353"/>
                          <a:pt x="107760" y="15481"/>
                          <a:pt x="114300" y="15219"/>
                        </a:cubicBezTo>
                        <a:cubicBezTo>
                          <a:pt x="187284" y="12300"/>
                          <a:pt x="260337" y="11237"/>
                          <a:pt x="333375" y="10456"/>
                        </a:cubicBezTo>
                        <a:lnTo>
                          <a:pt x="1004888" y="5694"/>
                        </a:lnTo>
                        <a:cubicBezTo>
                          <a:pt x="1099147" y="2327"/>
                          <a:pt x="1234387" y="-5232"/>
                          <a:pt x="1323975" y="5694"/>
                        </a:cubicBezTo>
                        <a:cubicBezTo>
                          <a:pt x="1331022" y="6553"/>
                          <a:pt x="1330052" y="18538"/>
                          <a:pt x="1333500" y="24744"/>
                        </a:cubicBezTo>
                        <a:cubicBezTo>
                          <a:pt x="1337996" y="32836"/>
                          <a:pt x="1343399" y="40406"/>
                          <a:pt x="1347788" y="48556"/>
                        </a:cubicBezTo>
                        <a:cubicBezTo>
                          <a:pt x="1354520" y="61058"/>
                          <a:pt x="1358962" y="74842"/>
                          <a:pt x="1366838" y="86656"/>
                        </a:cubicBezTo>
                        <a:cubicBezTo>
                          <a:pt x="1388703" y="119455"/>
                          <a:pt x="1360770" y="79578"/>
                          <a:pt x="1395413" y="119994"/>
                        </a:cubicBezTo>
                        <a:cubicBezTo>
                          <a:pt x="1399138" y="124340"/>
                          <a:pt x="1400469" y="130705"/>
                          <a:pt x="1404938" y="134281"/>
                        </a:cubicBezTo>
                        <a:cubicBezTo>
                          <a:pt x="1408858" y="137417"/>
                          <a:pt x="1414735" y="136799"/>
                          <a:pt x="1419225" y="139044"/>
                        </a:cubicBezTo>
                        <a:cubicBezTo>
                          <a:pt x="1426190" y="142527"/>
                          <a:pt x="1448247" y="159619"/>
                          <a:pt x="1452563" y="162856"/>
                        </a:cubicBezTo>
                        <a:cubicBezTo>
                          <a:pt x="1441450" y="169206"/>
                          <a:pt x="1431039" y="176983"/>
                          <a:pt x="1419225" y="181906"/>
                        </a:cubicBezTo>
                        <a:cubicBezTo>
                          <a:pt x="1411753" y="185019"/>
                          <a:pt x="1403506" y="186500"/>
                          <a:pt x="1395413" y="186669"/>
                        </a:cubicBezTo>
                        <a:lnTo>
                          <a:pt x="962025" y="191431"/>
                        </a:lnTo>
                        <a:lnTo>
                          <a:pt x="690563" y="196194"/>
                        </a:lnTo>
                        <a:lnTo>
                          <a:pt x="242888" y="191431"/>
                        </a:lnTo>
                        <a:cubicBezTo>
                          <a:pt x="-65825" y="185494"/>
                          <a:pt x="410329" y="188569"/>
                          <a:pt x="157163" y="181906"/>
                        </a:cubicBezTo>
                        <a:cubicBezTo>
                          <a:pt x="109554" y="180653"/>
                          <a:pt x="26194" y="154125"/>
                          <a:pt x="0" y="148569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28" name="矩形 27">
                    <a:extLst>
                      <a:ext uri="{FF2B5EF4-FFF2-40B4-BE49-F238E27FC236}">
                        <a16:creationId xmlns:a16="http://schemas.microsoft.com/office/drawing/2014/main" id="{E170AA7F-9B19-41D6-8151-B92F0EB63809}"/>
                      </a:ext>
                    </a:extLst>
                  </p:cNvPr>
                  <p:cNvSpPr/>
                  <p:nvPr/>
                </p:nvSpPr>
                <p:spPr>
                  <a:xfrm>
                    <a:off x="1676181" y="4388407"/>
                    <a:ext cx="1266825" cy="82063"/>
                  </a:xfrm>
                  <a:prstGeom prst="rect">
                    <a:avLst/>
                  </a:prstGeom>
                  <a:solidFill>
                    <a:srgbClr val="D04D00"/>
                  </a:solidFill>
                  <a:ln>
                    <a:solidFill>
                      <a:srgbClr val="D04D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29" name="橢圓 28">
                    <a:extLst>
                      <a:ext uri="{FF2B5EF4-FFF2-40B4-BE49-F238E27FC236}">
                        <a16:creationId xmlns:a16="http://schemas.microsoft.com/office/drawing/2014/main" id="{D76EEC2C-E132-45BF-AF73-51720A854449}"/>
                      </a:ext>
                    </a:extLst>
                  </p:cNvPr>
                  <p:cNvSpPr/>
                  <p:nvPr/>
                </p:nvSpPr>
                <p:spPr>
                  <a:xfrm>
                    <a:off x="1947879" y="4494260"/>
                    <a:ext cx="90488" cy="90000"/>
                  </a:xfrm>
                  <a:prstGeom prst="ellipse">
                    <a:avLst/>
                  </a:prstGeom>
                  <a:solidFill>
                    <a:srgbClr val="F3FCFF"/>
                  </a:solidFill>
                  <a:ln>
                    <a:solidFill>
                      <a:srgbClr val="F3F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3" name="橢圓 52">
                    <a:extLst>
                      <a:ext uri="{FF2B5EF4-FFF2-40B4-BE49-F238E27FC236}">
                        <a16:creationId xmlns:a16="http://schemas.microsoft.com/office/drawing/2014/main" id="{96B38C3E-D089-4723-A4B1-60DDD72AA497}"/>
                      </a:ext>
                    </a:extLst>
                  </p:cNvPr>
                  <p:cNvSpPr/>
                  <p:nvPr/>
                </p:nvSpPr>
                <p:spPr>
                  <a:xfrm>
                    <a:off x="2583674" y="4490441"/>
                    <a:ext cx="90488" cy="90000"/>
                  </a:xfrm>
                  <a:prstGeom prst="ellipse">
                    <a:avLst/>
                  </a:prstGeom>
                  <a:solidFill>
                    <a:srgbClr val="F3FCFF"/>
                  </a:solidFill>
                  <a:ln>
                    <a:solidFill>
                      <a:srgbClr val="F3F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5" name="橢圓 54">
                    <a:extLst>
                      <a:ext uri="{FF2B5EF4-FFF2-40B4-BE49-F238E27FC236}">
                        <a16:creationId xmlns:a16="http://schemas.microsoft.com/office/drawing/2014/main" id="{9397195E-D4CE-48FA-A7B5-051865223F5D}"/>
                      </a:ext>
                    </a:extLst>
                  </p:cNvPr>
                  <p:cNvSpPr/>
                  <p:nvPr/>
                </p:nvSpPr>
                <p:spPr>
                  <a:xfrm>
                    <a:off x="2361890" y="4492671"/>
                    <a:ext cx="90488" cy="90000"/>
                  </a:xfrm>
                  <a:prstGeom prst="ellipse">
                    <a:avLst/>
                  </a:prstGeom>
                  <a:solidFill>
                    <a:srgbClr val="F3FCFF"/>
                  </a:solidFill>
                  <a:ln>
                    <a:solidFill>
                      <a:srgbClr val="F3F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6" name="橢圓 55">
                    <a:extLst>
                      <a:ext uri="{FF2B5EF4-FFF2-40B4-BE49-F238E27FC236}">
                        <a16:creationId xmlns:a16="http://schemas.microsoft.com/office/drawing/2014/main" id="{D5C6A90C-7974-4908-BD14-A271586C2083}"/>
                      </a:ext>
                    </a:extLst>
                  </p:cNvPr>
                  <p:cNvSpPr/>
                  <p:nvPr/>
                </p:nvSpPr>
                <p:spPr>
                  <a:xfrm>
                    <a:off x="2156994" y="4492671"/>
                    <a:ext cx="90488" cy="90000"/>
                  </a:xfrm>
                  <a:prstGeom prst="ellipse">
                    <a:avLst/>
                  </a:prstGeom>
                  <a:solidFill>
                    <a:srgbClr val="F3FCFF"/>
                  </a:solidFill>
                  <a:ln>
                    <a:solidFill>
                      <a:srgbClr val="F3F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7" name="橢圓 56">
                    <a:extLst>
                      <a:ext uri="{FF2B5EF4-FFF2-40B4-BE49-F238E27FC236}">
                        <a16:creationId xmlns:a16="http://schemas.microsoft.com/office/drawing/2014/main" id="{5EC0FE27-2526-4EC2-8F53-D47E3333370A}"/>
                      </a:ext>
                    </a:extLst>
                  </p:cNvPr>
                  <p:cNvSpPr/>
                  <p:nvPr/>
                </p:nvSpPr>
                <p:spPr>
                  <a:xfrm>
                    <a:off x="2814548" y="4487757"/>
                    <a:ext cx="90488" cy="90000"/>
                  </a:xfrm>
                  <a:prstGeom prst="ellipse">
                    <a:avLst/>
                  </a:prstGeom>
                  <a:solidFill>
                    <a:srgbClr val="F3FCFF"/>
                  </a:solidFill>
                  <a:ln>
                    <a:solidFill>
                      <a:srgbClr val="F3F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8" name="橢圓 57">
                    <a:extLst>
                      <a:ext uri="{FF2B5EF4-FFF2-40B4-BE49-F238E27FC236}">
                        <a16:creationId xmlns:a16="http://schemas.microsoft.com/office/drawing/2014/main" id="{89D67AEF-8F84-4807-8949-ADC8F46DB1F8}"/>
                      </a:ext>
                    </a:extLst>
                  </p:cNvPr>
                  <p:cNvSpPr/>
                  <p:nvPr/>
                </p:nvSpPr>
                <p:spPr>
                  <a:xfrm>
                    <a:off x="1749579" y="4494260"/>
                    <a:ext cx="90488" cy="90000"/>
                  </a:xfrm>
                  <a:prstGeom prst="ellipse">
                    <a:avLst/>
                  </a:prstGeom>
                  <a:solidFill>
                    <a:srgbClr val="F3FCFF"/>
                  </a:solidFill>
                  <a:ln>
                    <a:solidFill>
                      <a:srgbClr val="F3F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120" name="圖片 119">
                  <a:extLst>
                    <a:ext uri="{FF2B5EF4-FFF2-40B4-BE49-F238E27FC236}">
                      <a16:creationId xmlns:a16="http://schemas.microsoft.com/office/drawing/2014/main" id="{3AFEB87C-771C-4483-8ED0-F7E97D666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4304"/>
                <a:stretch/>
              </p:blipFill>
              <p:spPr>
                <a:xfrm>
                  <a:off x="1567612" y="3528085"/>
                  <a:ext cx="1319480" cy="100140"/>
                </a:xfrm>
                <a:prstGeom prst="rect">
                  <a:avLst/>
                </a:prstGeom>
              </p:spPr>
            </p:pic>
          </p:grpSp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21E33AB9-539B-43B2-A0D4-A63930F6F88C}"/>
                  </a:ext>
                </a:extLst>
              </p:cNvPr>
              <p:cNvSpPr txBox="1"/>
              <p:nvPr/>
            </p:nvSpPr>
            <p:spPr>
              <a:xfrm>
                <a:off x="664696" y="3466919"/>
                <a:ext cx="10481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Underfill</a:t>
                </a:r>
              </a:p>
              <a:p>
                <a:pPr algn="ctr"/>
                <a:r>
                  <a: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填膠</a:t>
                </a:r>
                <a:endPara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6A573E2-7E0A-476D-B3DD-86D1A5C012A5}"/>
                </a:ext>
              </a:extLst>
            </p:cNvPr>
            <p:cNvGrpSpPr/>
            <p:nvPr/>
          </p:nvGrpSpPr>
          <p:grpSpPr>
            <a:xfrm>
              <a:off x="9401199" y="2315349"/>
              <a:ext cx="2560498" cy="3010612"/>
              <a:chOff x="-2536902" y="2358377"/>
              <a:chExt cx="3076554" cy="3617391"/>
            </a:xfrm>
          </p:grpSpPr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58C25FCA-608D-4FCC-8E9F-88BC2481D7A2}"/>
                  </a:ext>
                </a:extLst>
              </p:cNvPr>
              <p:cNvGrpSpPr/>
              <p:nvPr/>
            </p:nvGrpSpPr>
            <p:grpSpPr>
              <a:xfrm>
                <a:off x="-2536902" y="4196002"/>
                <a:ext cx="3076554" cy="1779766"/>
                <a:chOff x="-2473104" y="4344864"/>
                <a:chExt cx="3076554" cy="1779766"/>
              </a:xfrm>
            </p:grpSpPr>
            <p:pic>
              <p:nvPicPr>
                <p:cNvPr id="11" name="圖片 10">
                  <a:extLst>
                    <a:ext uri="{FF2B5EF4-FFF2-40B4-BE49-F238E27FC236}">
                      <a16:creationId xmlns:a16="http://schemas.microsoft.com/office/drawing/2014/main" id="{0CF4D1BF-E346-4C0B-B2CD-1524599086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1892015" y="4344864"/>
                  <a:ext cx="1914377" cy="1151093"/>
                </a:xfrm>
                <a:prstGeom prst="rect">
                  <a:avLst/>
                </a:prstGeom>
              </p:spPr>
            </p:pic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5804CAFA-BA9F-4809-ABAE-56D52E6556EC}"/>
                    </a:ext>
                  </a:extLst>
                </p:cNvPr>
                <p:cNvSpPr txBox="1"/>
                <p:nvPr/>
              </p:nvSpPr>
              <p:spPr>
                <a:xfrm>
                  <a:off x="-2473104" y="5495957"/>
                  <a:ext cx="3076554" cy="628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1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Coplanarity</a:t>
                  </a:r>
                </a:p>
                <a:p>
                  <a:pPr algn="ctr"/>
                  <a:r>
                    <a:rPr lang="zh-TW" altLang="en-US" sz="1200" b="1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平面</a:t>
                  </a:r>
                  <a:r>
                    <a: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度不良</a:t>
                  </a:r>
                </a:p>
              </p:txBody>
            </p:sp>
          </p:grp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id="{92F6E216-4F85-4CAF-9B6F-6EED7CBFA4F2}"/>
                  </a:ext>
                </a:extLst>
              </p:cNvPr>
              <p:cNvGrpSpPr/>
              <p:nvPr/>
            </p:nvGrpSpPr>
            <p:grpSpPr>
              <a:xfrm>
                <a:off x="-2027457" y="2358377"/>
                <a:ext cx="2057668" cy="1810059"/>
                <a:chOff x="-1843656" y="2507239"/>
                <a:chExt cx="2057668" cy="1810059"/>
              </a:xfrm>
            </p:grpSpPr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01A2749C-95FA-4392-8386-624E96A120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-1772011" y="2507239"/>
                  <a:ext cx="1914378" cy="1153354"/>
                </a:xfrm>
                <a:prstGeom prst="rect">
                  <a:avLst/>
                </a:prstGeom>
              </p:spPr>
            </p:pic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29CA13C0-BB86-4AB7-A0A0-CFECE64ADAEE}"/>
                    </a:ext>
                  </a:extLst>
                </p:cNvPr>
                <p:cNvSpPr txBox="1"/>
                <p:nvPr/>
              </p:nvSpPr>
              <p:spPr>
                <a:xfrm>
                  <a:off x="-1843656" y="3688625"/>
                  <a:ext cx="2057668" cy="628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b="1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Warpage</a:t>
                  </a:r>
                </a:p>
                <a:p>
                  <a:pPr algn="ctr"/>
                  <a:r>
                    <a:rPr lang="zh-TW" altLang="en-US" sz="1200" b="1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翹</a:t>
                  </a:r>
                  <a:r>
                    <a: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曲</a:t>
                  </a:r>
                </a:p>
              </p:txBody>
            </p:sp>
          </p:grpSp>
        </p:grpSp>
        <p:grpSp>
          <p:nvGrpSpPr>
            <p:cNvPr id="20" name="群組 19"/>
            <p:cNvGrpSpPr/>
            <p:nvPr/>
          </p:nvGrpSpPr>
          <p:grpSpPr>
            <a:xfrm>
              <a:off x="7062275" y="2930895"/>
              <a:ext cx="1497839" cy="1251570"/>
              <a:chOff x="2948917" y="4882221"/>
              <a:chExt cx="1697138" cy="1418100"/>
            </a:xfrm>
          </p:grpSpPr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CAE88496-AD05-42C7-82A7-50AD592C9A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547"/>
              <a:stretch/>
            </p:blipFill>
            <p:spPr>
              <a:xfrm>
                <a:off x="2948917" y="4882221"/>
                <a:ext cx="1697138" cy="942851"/>
              </a:xfrm>
              <a:prstGeom prst="rect">
                <a:avLst/>
              </a:prstGeom>
            </p:spPr>
          </p:pic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F23FB576-24F9-4CB6-B3A0-BD47AB95B415}"/>
                  </a:ext>
                </a:extLst>
              </p:cNvPr>
              <p:cNvSpPr txBox="1"/>
              <p:nvPr/>
            </p:nvSpPr>
            <p:spPr>
              <a:xfrm>
                <a:off x="3371981" y="5777101"/>
                <a:ext cx="8613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Reflow</a:t>
                </a:r>
              </a:p>
              <a:p>
                <a:pPr algn="ctr"/>
                <a:r>
                  <a: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迴焊爐</a:t>
                </a:r>
                <a:endPara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7D5981E8-0B7D-416D-B241-E30BCCBA0473}"/>
                </a:ext>
              </a:extLst>
            </p:cNvPr>
            <p:cNvSpPr txBox="1"/>
            <p:nvPr/>
          </p:nvSpPr>
          <p:spPr>
            <a:xfrm>
              <a:off x="8571294" y="3223105"/>
              <a:ext cx="9685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 algn="ctr">
                <a:defRPr sz="1200" b="1"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r>
                <a:rPr lang="zh-TW" altLang="en-US" dirty="0"/>
                <a:t>溫度改變</a:t>
              </a: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7CE781A-2EBA-492D-86AD-D04ED438C589}"/>
                </a:ext>
              </a:extLst>
            </p:cNvPr>
            <p:cNvGrpSpPr/>
            <p:nvPr/>
          </p:nvGrpSpPr>
          <p:grpSpPr>
            <a:xfrm>
              <a:off x="2171028" y="2929868"/>
              <a:ext cx="7041817" cy="1365459"/>
              <a:chOff x="1949591" y="3137689"/>
              <a:chExt cx="7041817" cy="1365459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6F60A4E6-887B-4BEC-8C1C-DE2C3B96A899}"/>
                  </a:ext>
                </a:extLst>
              </p:cNvPr>
              <p:cNvGrpSpPr/>
              <p:nvPr/>
            </p:nvGrpSpPr>
            <p:grpSpPr>
              <a:xfrm>
                <a:off x="1949591" y="3477631"/>
                <a:ext cx="7041817" cy="974058"/>
                <a:chOff x="1688022" y="3019151"/>
                <a:chExt cx="7041817" cy="974058"/>
              </a:xfrm>
            </p:grpSpPr>
            <p:cxnSp>
              <p:nvCxnSpPr>
                <p:cNvPr id="131" name="直線單箭頭接點 130">
                  <a:extLst>
                    <a:ext uri="{FF2B5EF4-FFF2-40B4-BE49-F238E27FC236}">
                      <a16:creationId xmlns:a16="http://schemas.microsoft.com/office/drawing/2014/main" id="{2BD3469A-CC8D-4BDA-8AF2-8DAA6B88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36189" y="3352276"/>
                  <a:ext cx="316923" cy="0"/>
                </a:xfrm>
                <a:prstGeom prst="straightConnector1">
                  <a:avLst/>
                </a:prstGeom>
                <a:ln w="38100">
                  <a:solidFill>
                    <a:srgbClr val="FFC00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5" name="群組 14"/>
                <p:cNvGrpSpPr/>
                <p:nvPr/>
              </p:nvGrpSpPr>
              <p:grpSpPr>
                <a:xfrm>
                  <a:off x="4558245" y="3019151"/>
                  <a:ext cx="1289035" cy="974058"/>
                  <a:chOff x="4558245" y="3019151"/>
                  <a:chExt cx="1289035" cy="974058"/>
                </a:xfrm>
              </p:grpSpPr>
              <p:pic>
                <p:nvPicPr>
                  <p:cNvPr id="118" name="圖片 117">
                    <a:extLst>
                      <a:ext uri="{FF2B5EF4-FFF2-40B4-BE49-F238E27FC236}">
                        <a16:creationId xmlns:a16="http://schemas.microsoft.com/office/drawing/2014/main" id="{CB62B41D-2B28-44BD-9F63-79307E3B2D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563434" y="3019151"/>
                    <a:ext cx="1283846" cy="469466"/>
                  </a:xfrm>
                  <a:prstGeom prst="rect">
                    <a:avLst/>
                  </a:prstGeom>
                </p:spPr>
              </p:pic>
              <p:sp>
                <p:nvSpPr>
                  <p:cNvPr id="175" name="文字方塊 174">
                    <a:extLst>
                      <a:ext uri="{FF2B5EF4-FFF2-40B4-BE49-F238E27FC236}">
                        <a16:creationId xmlns:a16="http://schemas.microsoft.com/office/drawing/2014/main" id="{F2562A49-358A-47C8-B800-28B186CAFD48}"/>
                      </a:ext>
                    </a:extLst>
                  </p:cNvPr>
                  <p:cNvSpPr txBox="1"/>
                  <p:nvPr/>
                </p:nvSpPr>
                <p:spPr>
                  <a:xfrm>
                    <a:off x="4558245" y="3469989"/>
                    <a:ext cx="1266693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zh-TW" sz="1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Ball Mount</a:t>
                    </a:r>
                  </a:p>
                  <a:p>
                    <a:pPr algn="ctr"/>
                    <a:r>
                      <a:rPr lang="zh-TW" altLang="en-US" sz="12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植球</a:t>
                    </a:r>
                    <a:endParaRPr lang="en-US" altLang="zh-TW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63" name="直線單箭頭接點 62">
                  <a:extLst>
                    <a:ext uri="{FF2B5EF4-FFF2-40B4-BE49-F238E27FC236}">
                      <a16:creationId xmlns:a16="http://schemas.microsoft.com/office/drawing/2014/main" id="{2BD3469A-CC8D-4BDA-8AF2-8DAA6B88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801620" y="3352276"/>
                  <a:ext cx="316923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線單箭頭接點 102">
                  <a:extLst>
                    <a:ext uri="{FF2B5EF4-FFF2-40B4-BE49-F238E27FC236}">
                      <a16:creationId xmlns:a16="http://schemas.microsoft.com/office/drawing/2014/main" id="{2BD3469A-CC8D-4BDA-8AF2-8DAA6B88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88022" y="3382024"/>
                  <a:ext cx="316923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線單箭頭接點 63">
                  <a:extLst>
                    <a:ext uri="{FF2B5EF4-FFF2-40B4-BE49-F238E27FC236}">
                      <a16:creationId xmlns:a16="http://schemas.microsoft.com/office/drawing/2014/main" id="{2BD3469A-CC8D-4BDA-8AF2-8DAA6B88F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2916" y="3324567"/>
                  <a:ext cx="316923" cy="0"/>
                </a:xfrm>
                <a:prstGeom prst="straightConnector1">
                  <a:avLst/>
                </a:prstGeom>
                <a:ln w="38100">
                  <a:solidFill>
                    <a:srgbClr val="002060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18022690-CA96-4E31-AB9C-AD0E37649A32}"/>
                  </a:ext>
                </a:extLst>
              </p:cNvPr>
              <p:cNvSpPr/>
              <p:nvPr/>
            </p:nvSpPr>
            <p:spPr>
              <a:xfrm>
                <a:off x="4674732" y="3137689"/>
                <a:ext cx="1573067" cy="1365459"/>
              </a:xfrm>
              <a:prstGeom prst="round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pic>
        <p:nvPicPr>
          <p:cNvPr id="67" name="圖片 66">
            <a:extLst>
              <a:ext uri="{FF2B5EF4-FFF2-40B4-BE49-F238E27FC236}">
                <a16:creationId xmlns:a16="http://schemas.microsoft.com/office/drawing/2014/main" id="{4F036E85-13FA-4B5C-A0E1-C3E00CE82E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18" y="4746165"/>
            <a:ext cx="3149163" cy="1610153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5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0291034-E23D-449E-A93E-6B938BF61750}"/>
              </a:ext>
            </a:extLst>
          </p:cNvPr>
          <p:cNvSpPr/>
          <p:nvPr/>
        </p:nvSpPr>
        <p:spPr>
          <a:xfrm>
            <a:off x="976784" y="4905376"/>
            <a:ext cx="752841" cy="30569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AS</a:t>
            </a:r>
            <a:r>
              <a:rPr lang="zh-TW" altLang="en-US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IS</a:t>
            </a:r>
            <a:endParaRPr lang="zh-TW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A5193B-D528-4764-A525-F7C6C0D6FB9C}"/>
              </a:ext>
            </a:extLst>
          </p:cNvPr>
          <p:cNvSpPr/>
          <p:nvPr/>
        </p:nvSpPr>
        <p:spPr>
          <a:xfrm>
            <a:off x="976783" y="6002530"/>
            <a:ext cx="752842" cy="28098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TO</a:t>
            </a:r>
            <a:r>
              <a:rPr lang="zh-TW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</a:t>
            </a:r>
            <a:endParaRPr lang="zh-TW" altLang="en-US" sz="1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955B33E-970F-43E5-9B04-8E393CB8630B}"/>
              </a:ext>
            </a:extLst>
          </p:cNvPr>
          <p:cNvCxnSpPr/>
          <p:nvPr/>
        </p:nvCxnSpPr>
        <p:spPr>
          <a:xfrm>
            <a:off x="1729625" y="5058223"/>
            <a:ext cx="477796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30384F9-9D01-4BBC-9CE2-3CEF215A38B1}"/>
              </a:ext>
            </a:extLst>
          </p:cNvPr>
          <p:cNvCxnSpPr/>
          <p:nvPr/>
        </p:nvCxnSpPr>
        <p:spPr>
          <a:xfrm>
            <a:off x="1729625" y="6143021"/>
            <a:ext cx="47779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334424-F338-47EA-B963-751174A7C012}"/>
              </a:ext>
            </a:extLst>
          </p:cNvPr>
          <p:cNvSpPr txBox="1"/>
          <p:nvPr/>
        </p:nvSpPr>
        <p:spPr>
          <a:xfrm>
            <a:off x="2207421" y="4688891"/>
            <a:ext cx="2918491" cy="73866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Structure Factor  </a:t>
            </a:r>
            <a:r>
              <a:rPr lang="zh-TW" altLang="en-US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en-US" altLang="zh-TW" sz="14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Material Factor</a:t>
            </a:r>
            <a:r>
              <a:rPr lang="zh-TW" altLang="en-US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材料</a:t>
            </a:r>
            <a:endParaRPr lang="en-US" altLang="zh-TW" sz="14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Parameter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</a:t>
            </a:r>
            <a:r>
              <a:rPr lang="zh-TW" altLang="en-US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  <a:endParaRPr lang="en-US" altLang="zh-TW" sz="14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7DF3C67C-D2FA-4141-AE35-25D37C726496}"/>
              </a:ext>
            </a:extLst>
          </p:cNvPr>
          <p:cNvCxnSpPr/>
          <p:nvPr/>
        </p:nvCxnSpPr>
        <p:spPr>
          <a:xfrm>
            <a:off x="5206965" y="5059265"/>
            <a:ext cx="477796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0342AFE-6C42-4A65-B904-317AB8897741}"/>
              </a:ext>
            </a:extLst>
          </p:cNvPr>
          <p:cNvSpPr txBox="1"/>
          <p:nvPr/>
        </p:nvSpPr>
        <p:spPr>
          <a:xfrm>
            <a:off x="5684761" y="4905376"/>
            <a:ext cx="1261884" cy="307777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人工經驗預測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0736093E-CFD3-40C9-A0CE-100CE82DE145}"/>
              </a:ext>
            </a:extLst>
          </p:cNvPr>
          <p:cNvCxnSpPr/>
          <p:nvPr/>
        </p:nvCxnSpPr>
        <p:spPr>
          <a:xfrm>
            <a:off x="6935145" y="5043238"/>
            <a:ext cx="477796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73305E2-E882-4B83-9436-00C493470403}"/>
              </a:ext>
            </a:extLst>
          </p:cNvPr>
          <p:cNvSpPr txBox="1"/>
          <p:nvPr/>
        </p:nvSpPr>
        <p:spPr>
          <a:xfrm>
            <a:off x="7470790" y="4893769"/>
            <a:ext cx="1624163" cy="4770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b="1" baseline="30000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</a:t>
            </a:r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build CPL Fail</a:t>
            </a:r>
          </a:p>
          <a:p>
            <a:pPr algn="ctr"/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預測結果有過大誤差 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100" b="1" dirty="0">
              <a:solidFill>
                <a:schemeClr val="accent5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C7F9FA7-2DDA-4184-A627-5AD594DD8A14}"/>
              </a:ext>
            </a:extLst>
          </p:cNvPr>
          <p:cNvCxnSpPr/>
          <p:nvPr/>
        </p:nvCxnSpPr>
        <p:spPr>
          <a:xfrm>
            <a:off x="9076932" y="5043238"/>
            <a:ext cx="477796" cy="0"/>
          </a:xfrm>
          <a:prstGeom prst="line">
            <a:avLst/>
          </a:prstGeom>
          <a:ln w="28575">
            <a:solidFill>
              <a:srgbClr val="00206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A398205-B3D0-4FBA-94BE-961FCC5D0E2C}"/>
              </a:ext>
            </a:extLst>
          </p:cNvPr>
          <p:cNvSpPr txBox="1"/>
          <p:nvPr/>
        </p:nvSpPr>
        <p:spPr>
          <a:xfrm>
            <a:off x="9266906" y="4885995"/>
            <a:ext cx="1880644" cy="4770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DoE</a:t>
            </a:r>
          </a:p>
          <a:p>
            <a:pPr algn="ctr"/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持續實驗使得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CPL</a:t>
            </a:r>
            <a:r>
              <a:rPr lang="zh-TW" altLang="en-US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達預期 </a:t>
            </a:r>
            <a:r>
              <a:rPr lang="en-US" altLang="zh-TW" sz="1100" b="1" dirty="0">
                <a:solidFill>
                  <a:schemeClr val="accent5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BB0BD04-279D-4266-9573-593AEF09EE33}"/>
              </a:ext>
            </a:extLst>
          </p:cNvPr>
          <p:cNvSpPr txBox="1"/>
          <p:nvPr/>
        </p:nvSpPr>
        <p:spPr>
          <a:xfrm>
            <a:off x="204029" y="4166663"/>
            <a:ext cx="7696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NPI 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平面度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模型將以過去的經驗作為訓練基礎，來進行預測。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377C9B8-495D-4D09-8519-09974E0535CD}"/>
              </a:ext>
            </a:extLst>
          </p:cNvPr>
          <p:cNvSpPr txBox="1"/>
          <p:nvPr/>
        </p:nvSpPr>
        <p:spPr>
          <a:xfrm>
            <a:off x="2191868" y="5783681"/>
            <a:ext cx="2918491" cy="73866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Structure Factor  </a:t>
            </a:r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</a:t>
            </a:r>
            <a:endParaRPr lang="en-US" altLang="zh-TW" sz="1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Material Factor</a:t>
            </a:r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材料</a:t>
            </a:r>
            <a:endParaRPr lang="en-US" altLang="zh-TW" sz="1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 Parameters</a:t>
            </a:r>
            <a:r>
              <a:rPr lang="zh-TW" altLang="en-US" sz="1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製程參數</a:t>
            </a:r>
            <a:endParaRPr lang="en-US" altLang="zh-TW" sz="1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2591A065-25DA-4026-84EB-03BF87AB5929}"/>
              </a:ext>
            </a:extLst>
          </p:cNvPr>
          <p:cNvCxnSpPr/>
          <p:nvPr/>
        </p:nvCxnSpPr>
        <p:spPr>
          <a:xfrm>
            <a:off x="5191412" y="6154055"/>
            <a:ext cx="47779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A3DBFA7-76C6-4BA9-8893-39ABE320DAFA}"/>
              </a:ext>
            </a:extLst>
          </p:cNvPr>
          <p:cNvCxnSpPr/>
          <p:nvPr/>
        </p:nvCxnSpPr>
        <p:spPr>
          <a:xfrm>
            <a:off x="6919592" y="6138028"/>
            <a:ext cx="477796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6A4F1DD-0F0D-48BC-B5B1-97B7D668F56E}"/>
              </a:ext>
            </a:extLst>
          </p:cNvPr>
          <p:cNvSpPr txBox="1"/>
          <p:nvPr/>
        </p:nvSpPr>
        <p:spPr>
          <a:xfrm>
            <a:off x="7492994" y="6003203"/>
            <a:ext cx="1675652" cy="477054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400" b="1" baseline="30000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</a:t>
            </a:r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build CPL Pass</a:t>
            </a:r>
          </a:p>
          <a:p>
            <a:pPr algn="ctr"/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1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預測結果誤差小 </a:t>
            </a:r>
            <a:r>
              <a:rPr lang="en-US" altLang="zh-TW" sz="11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1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CD15EC2C-D128-41FE-9DBA-D8501687174E}"/>
              </a:ext>
            </a:extLst>
          </p:cNvPr>
          <p:cNvSpPr txBox="1"/>
          <p:nvPr/>
        </p:nvSpPr>
        <p:spPr>
          <a:xfrm>
            <a:off x="5789802" y="5890362"/>
            <a:ext cx="1132041" cy="52322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TW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模型預測</a:t>
            </a:r>
            <a:endParaRPr lang="en-US" altLang="zh-TW" sz="1400" b="1" dirty="0">
              <a:solidFill>
                <a:schemeClr val="accent6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b="1" dirty="0">
                <a:solidFill>
                  <a:schemeClr val="accent6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參數最佳化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211454" y="1040573"/>
            <a:ext cx="6670416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平面度不良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導致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MP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Delay</a:t>
            </a:r>
            <a:r>
              <a:rPr lang="zh-TW" altLang="en-US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製程延遲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)→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平均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536093-BC7C-4AA0-ADEE-541205E07EE2}"/>
              </a:ext>
            </a:extLst>
          </p:cNvPr>
          <p:cNvSpPr txBox="1"/>
          <p:nvPr/>
        </p:nvSpPr>
        <p:spPr>
          <a:xfrm>
            <a:off x="169340" y="-7148"/>
            <a:ext cx="9134704" cy="752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問題情境描述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963976" y="1107965"/>
            <a:ext cx="5281254" cy="2816324"/>
            <a:chOff x="6952476" y="819581"/>
            <a:chExt cx="5281254" cy="2816324"/>
          </a:xfrm>
        </p:grpSpPr>
        <p:grpSp>
          <p:nvGrpSpPr>
            <p:cNvPr id="2" name="群組 1"/>
            <p:cNvGrpSpPr/>
            <p:nvPr/>
          </p:nvGrpSpPr>
          <p:grpSpPr>
            <a:xfrm>
              <a:off x="6952476" y="1880853"/>
              <a:ext cx="4832713" cy="1755052"/>
              <a:chOff x="9480760" y="1093246"/>
              <a:chExt cx="4832713" cy="1755052"/>
            </a:xfrm>
          </p:grpSpPr>
          <p:pic>
            <p:nvPicPr>
              <p:cNvPr id="25" name="圖片 2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80760" y="1093246"/>
                <a:ext cx="2340068" cy="1755051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2265913" y="800739"/>
                <a:ext cx="1755051" cy="2340068"/>
              </a:xfrm>
              <a:prstGeom prst="rect">
                <a:avLst/>
              </a:prstGeom>
            </p:spPr>
          </p:pic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4334424-F338-47EA-B963-751174A7C012}"/>
                </a:ext>
              </a:extLst>
            </p:cNvPr>
            <p:cNvSpPr txBox="1"/>
            <p:nvPr/>
          </p:nvSpPr>
          <p:spPr>
            <a:xfrm>
              <a:off x="6952476" y="819581"/>
              <a:ext cx="2101857" cy="89255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TW" altLang="en-US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舉例</a:t>
              </a:r>
              <a:endParaRPr lang="en-US" altLang="zh-TW"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Customer</a:t>
              </a:r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Marvell (2L)</a:t>
              </a:r>
            </a:p>
            <a:p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Device Name</a:t>
              </a:r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Mahjong</a:t>
              </a:r>
            </a:p>
            <a:p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LC</a:t>
              </a:r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6360L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4334424-F338-47EA-B963-751174A7C012}"/>
                </a:ext>
              </a:extLst>
            </p:cNvPr>
            <p:cNvSpPr txBox="1"/>
            <p:nvPr/>
          </p:nvSpPr>
          <p:spPr>
            <a:xfrm>
              <a:off x="9273561" y="1065802"/>
              <a:ext cx="2960169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PKG Size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87.5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72.5 mm</a:t>
              </a:r>
            </a:p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Coplanarity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：約 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250 µm</a:t>
              </a:r>
            </a:p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DoE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Material</a:t>
              </a:r>
              <a:r>
                <a: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Process Parameters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graphicFrame>
        <p:nvGraphicFramePr>
          <p:cNvPr id="31" name="圖表 30">
            <a:extLst>
              <a:ext uri="{FF2B5EF4-FFF2-40B4-BE49-F238E27FC236}">
                <a16:creationId xmlns:a16="http://schemas.microsoft.com/office/drawing/2014/main" id="{A2020E79-E6CA-4C64-987F-C2D98A80C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4580325"/>
              </p:ext>
            </p:extLst>
          </p:nvPr>
        </p:nvGraphicFramePr>
        <p:xfrm>
          <a:off x="863386" y="1516591"/>
          <a:ext cx="5635719" cy="2663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09115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字方塊 21">
            <a:extLst>
              <a:ext uri="{FF2B5EF4-FFF2-40B4-BE49-F238E27FC236}">
                <a16:creationId xmlns:a16="http://schemas.microsoft.com/office/drawing/2014/main" id="{3582F2AE-4B1E-4553-888F-8CC8D881BF5A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預計達成目標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C0BA0A7-0B96-4688-8C9D-541895CD5DED}"/>
              </a:ext>
            </a:extLst>
          </p:cNvPr>
          <p:cNvGrpSpPr/>
          <p:nvPr/>
        </p:nvGrpSpPr>
        <p:grpSpPr>
          <a:xfrm>
            <a:off x="359091" y="1036273"/>
            <a:ext cx="9980353" cy="4785454"/>
            <a:chOff x="380125" y="1391803"/>
            <a:chExt cx="9980353" cy="4785454"/>
          </a:xfrm>
        </p:grpSpPr>
        <p:grpSp>
          <p:nvGrpSpPr>
            <p:cNvPr id="15" name="群組 14"/>
            <p:cNvGrpSpPr/>
            <p:nvPr/>
          </p:nvGrpSpPr>
          <p:grpSpPr>
            <a:xfrm>
              <a:off x="3643841" y="1664213"/>
              <a:ext cx="6716637" cy="3801482"/>
              <a:chOff x="1982941" y="1456553"/>
              <a:chExt cx="6716637" cy="3801482"/>
            </a:xfrm>
          </p:grpSpPr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60FC2AD-BB54-4C77-A9B3-6C1D36BCC4B1}"/>
                  </a:ext>
                </a:extLst>
              </p:cNvPr>
              <p:cNvSpPr txBox="1"/>
              <p:nvPr/>
            </p:nvSpPr>
            <p:spPr>
              <a:xfrm>
                <a:off x="1982942" y="1456553"/>
                <a:ext cx="6716636" cy="1294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建立 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HFC BGA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產品模型，以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大顆 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BGA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產品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為主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綜合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產品結構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材料差異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、</a:t>
                </a:r>
                <a:r>
                  <a:rPr lang="zh-TW" altLang="en-US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製程參數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的條件因子訓練模型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期望初期精準預測，加速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NPI 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進程，降低生產成本</a:t>
                </a:r>
                <a:endParaRPr lang="zh-TW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37041514-8487-4735-9173-51B7D7B5B8D8}"/>
                      </a:ext>
                    </a:extLst>
                  </p:cNvPr>
                  <p:cNvSpPr txBox="1"/>
                  <p:nvPr/>
                </p:nvSpPr>
                <p:spPr>
                  <a:xfrm>
                    <a:off x="1982942" y="3291620"/>
                    <a:ext cx="6249325" cy="4631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Coplanarity 95%</a:t>
                    </a:r>
                    <a:r>
                      <a: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最大誤差 </a:t>
                    </a:r>
                    <a:r>
                      <a:rPr lang="en-US" altLang="zh-TW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Maximum Error</a:t>
                    </a:r>
                    <a:r>
                      <a:rPr lang="zh-TW" altLang="en-US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zh-TW" altLang="en-US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≤</m:t>
                        </m:r>
                      </m:oMath>
                    </a14:m>
                    <a:r>
                      <a:rPr lang="en-US" altLang="zh-TW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 15 </a:t>
                    </a:r>
                    <a:r>
                      <a:rPr lang="en-US" altLang="zh-TW" dirty="0">
                        <a:solidFill>
                          <a:srgbClr val="0000FF"/>
                        </a:solidFill>
                      </a:rPr>
                      <a:t>µm</a:t>
                    </a:r>
                    <a:endParaRPr lang="en-US" altLang="zh-TW" b="1" dirty="0">
                      <a:solidFill>
                        <a:srgbClr val="0000FF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mc:Choice>
            <mc:Fallback xmlns=""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37041514-8487-4735-9173-51B7D7B5B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2942" y="3291620"/>
                    <a:ext cx="6249325" cy="46314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80" b="-2105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A73983B-DE9B-4504-AEC6-14EC4E0183E5}"/>
                  </a:ext>
                </a:extLst>
              </p:cNvPr>
              <p:cNvSpPr txBox="1"/>
              <p:nvPr/>
            </p:nvSpPr>
            <p:spPr>
              <a:xfrm>
                <a:off x="1982941" y="4801115"/>
                <a:ext cx="3573035" cy="45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精準預測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95%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產品 </a:t>
                </a:r>
                <a:r>
                  <a:rPr lang="en-US" altLang="zh-TW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Coplanarity</a:t>
                </a: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380125" y="1391803"/>
              <a:ext cx="3069152" cy="4785454"/>
              <a:chOff x="-608413" y="1174157"/>
              <a:chExt cx="3069152" cy="4785454"/>
            </a:xfrm>
          </p:grpSpPr>
          <p:sp>
            <p:nvSpPr>
              <p:cNvPr id="4" name="六邊形 3"/>
              <p:cNvSpPr/>
              <p:nvPr/>
            </p:nvSpPr>
            <p:spPr>
              <a:xfrm rot="5400000">
                <a:off x="187601" y="1241929"/>
                <a:ext cx="1863111" cy="1727568"/>
              </a:xfrm>
              <a:prstGeom prst="hexagon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目的</a:t>
                </a:r>
              </a:p>
            </p:txBody>
          </p: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982943" y="2093636"/>
                <a:ext cx="47779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119153" y="3527028"/>
                <a:ext cx="1341586" cy="0"/>
              </a:xfrm>
              <a:prstGeom prst="line">
                <a:avLst/>
              </a:prstGeom>
              <a:ln w="28575">
                <a:solidFill>
                  <a:schemeClr val="accent5">
                    <a:lumMod val="75000"/>
                  </a:schemeClr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7DF3C67C-D2FA-4141-AE35-25D37C726496}"/>
                  </a:ext>
                </a:extLst>
              </p:cNvPr>
              <p:cNvCxnSpPr/>
              <p:nvPr/>
            </p:nvCxnSpPr>
            <p:spPr>
              <a:xfrm>
                <a:off x="1982943" y="5034548"/>
                <a:ext cx="477796" cy="0"/>
              </a:xfrm>
              <a:prstGeom prst="line">
                <a:avLst/>
              </a:prstGeom>
              <a:ln w="28575">
                <a:solidFill>
                  <a:schemeClr val="accent5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六邊形 15"/>
              <p:cNvSpPr/>
              <p:nvPr/>
            </p:nvSpPr>
            <p:spPr>
              <a:xfrm rot="5400000">
                <a:off x="-676185" y="2703100"/>
                <a:ext cx="1863111" cy="1727568"/>
              </a:xfrm>
              <a:prstGeom prst="hexag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目標</a:t>
                </a:r>
                <a:endParaRPr lang="en-US" altLang="zh-TW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TW" altLang="en-US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模型 </a:t>
                </a:r>
                <a:r>
                  <a:rPr lang="en-US" altLang="zh-TW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六邊形 16"/>
              <p:cNvSpPr/>
              <p:nvPr/>
            </p:nvSpPr>
            <p:spPr>
              <a:xfrm rot="5400000">
                <a:off x="187598" y="4164272"/>
                <a:ext cx="1863111" cy="1727568"/>
              </a:xfrm>
              <a:prstGeom prst="hexagon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zh-TW" altLang="en-US" sz="28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效益</a:t>
                </a:r>
                <a:endParaRPr lang="en-US" altLang="zh-TW" sz="28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ctr"/>
                <a:r>
                  <a:rPr lang="zh-TW" altLang="en-US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專案 </a:t>
                </a:r>
                <a:r>
                  <a:rPr lang="en-US" altLang="zh-TW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KPI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52F7D434-A567-41E4-9F99-D9C7785D7D84}"/>
              </a:ext>
            </a:extLst>
          </p:cNvPr>
          <p:cNvGrpSpPr/>
          <p:nvPr/>
        </p:nvGrpSpPr>
        <p:grpSpPr>
          <a:xfrm>
            <a:off x="7442850" y="3763498"/>
            <a:ext cx="3957578" cy="3094502"/>
            <a:chOff x="7440388" y="3763498"/>
            <a:chExt cx="3957578" cy="3094502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2AFC0B9-342B-4E03-B06D-E89ADEA84394}"/>
                </a:ext>
              </a:extLst>
            </p:cNvPr>
            <p:cNvGrpSpPr/>
            <p:nvPr/>
          </p:nvGrpSpPr>
          <p:grpSpPr>
            <a:xfrm>
              <a:off x="7440388" y="3763498"/>
              <a:ext cx="3957578" cy="3094502"/>
              <a:chOff x="6354502" y="1233370"/>
              <a:chExt cx="5337106" cy="4152393"/>
            </a:xfrm>
          </p:grpSpPr>
          <p:graphicFrame>
            <p:nvGraphicFramePr>
              <p:cNvPr id="20" name="圖表 19">
                <a:extLst>
                  <a:ext uri="{FF2B5EF4-FFF2-40B4-BE49-F238E27FC236}">
                    <a16:creationId xmlns:a16="http://schemas.microsoft.com/office/drawing/2014/main" id="{30E05775-082A-49E6-AF50-86E9BC6E594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88346792"/>
                  </p:ext>
                </p:extLst>
              </p:nvPr>
            </p:nvGraphicFramePr>
            <p:xfrm>
              <a:off x="6354502" y="1472237"/>
              <a:ext cx="5337106" cy="3913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F243C292-2719-49CC-BC17-7017B81C28E8}"/>
                  </a:ext>
                </a:extLst>
              </p:cNvPr>
              <p:cNvCxnSpPr/>
              <p:nvPr/>
            </p:nvCxnSpPr>
            <p:spPr>
              <a:xfrm>
                <a:off x="6494145" y="4842510"/>
                <a:ext cx="50577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47E3F56-5DFB-4450-8459-C6C0BA201C02}"/>
                  </a:ext>
                </a:extLst>
              </p:cNvPr>
              <p:cNvSpPr txBox="1"/>
              <p:nvPr/>
            </p:nvSpPr>
            <p:spPr>
              <a:xfrm>
                <a:off x="6507480" y="4842510"/>
                <a:ext cx="292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AB16D8-9EE9-428C-9A93-F85C5437FF24}"/>
                  </a:ext>
                </a:extLst>
              </p:cNvPr>
              <p:cNvSpPr txBox="1"/>
              <p:nvPr/>
            </p:nvSpPr>
            <p:spPr>
              <a:xfrm>
                <a:off x="9003544" y="4842510"/>
                <a:ext cx="3994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endPara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6BD83A53-3C84-4768-B9D1-E41B2FC70BF3}"/>
                  </a:ext>
                </a:extLst>
              </p:cNvPr>
              <p:cNvSpPr txBox="1"/>
              <p:nvPr/>
            </p:nvSpPr>
            <p:spPr>
              <a:xfrm>
                <a:off x="8067858" y="1233370"/>
                <a:ext cx="2678226" cy="437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Coplanarity Error</a:t>
                </a:r>
                <a:endPara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弧形箭號 (下彎) 8">
                <a:extLst>
                  <a:ext uri="{FF2B5EF4-FFF2-40B4-BE49-F238E27FC236}">
                    <a16:creationId xmlns:a16="http://schemas.microsoft.com/office/drawing/2014/main" id="{1E205CA9-5335-481F-9926-00C46A40D9AE}"/>
                  </a:ext>
                </a:extLst>
              </p:cNvPr>
              <p:cNvSpPr/>
              <p:nvPr/>
            </p:nvSpPr>
            <p:spPr>
              <a:xfrm>
                <a:off x="8236426" y="2977614"/>
                <a:ext cx="1933703" cy="600710"/>
              </a:xfrm>
              <a:prstGeom prst="curvedDown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1DD8E9-B331-4E38-9058-E83686E05599}"/>
                  </a:ext>
                </a:extLst>
              </p:cNvPr>
              <p:cNvSpPr txBox="1"/>
              <p:nvPr/>
            </p:nvSpPr>
            <p:spPr>
              <a:xfrm>
                <a:off x="9731606" y="3578324"/>
                <a:ext cx="877045" cy="4809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95%</a:t>
                </a:r>
                <a:endParaRPr lang="zh-TW" altLang="en-US" sz="16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01071E3-E79F-45AB-92CC-9A2FF50345C7}"/>
                </a:ext>
              </a:extLst>
            </p:cNvPr>
            <p:cNvSpPr/>
            <p:nvPr/>
          </p:nvSpPr>
          <p:spPr>
            <a:xfrm>
              <a:off x="7553824" y="6682516"/>
              <a:ext cx="3709709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822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80BF37E9-B902-4A09-8BE5-38D8AB0C57DB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預計達成目標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C7184CF-25F9-4E09-9994-B00CBDFBC31E}"/>
                  </a:ext>
                </a:extLst>
              </p:cNvPr>
              <p:cNvSpPr txBox="1"/>
              <p:nvPr/>
            </p:nvSpPr>
            <p:spPr>
              <a:xfrm>
                <a:off x="509903" y="1152849"/>
                <a:ext cx="4226789" cy="4981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人工預測 </a:t>
                </a:r>
                <a:endPara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總件數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預測誤差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zh-TW" altLang="en-US" b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之件數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預測誤差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之件數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89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目標合格占比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11%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(11/100)</a:t>
                </a:r>
              </a:p>
              <a:p>
                <a:pPr>
                  <a:lnSpc>
                    <a:spcPct val="150000"/>
                  </a:lnSpc>
                </a:pPr>
                <a:endPara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AI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預測期望</a:t>
                </a:r>
                <a:endPara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預設總件數 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同人工預測</a:t>
                </a:r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期望預測誤差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zh-TW" altLang="en-US" b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之件數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95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期望預測誤差</a:t>
                </a:r>
                <a14:m>
                  <m:oMath xmlns:m="http://schemas.openxmlformats.org/officeDocument/2006/math">
                    <m:r>
                      <a:rPr lang="zh-TW" altLang="en-US" b="1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15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之件數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合格占比 </a:t>
                </a: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: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95%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</a:t>
                </a:r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(95/100)</a:t>
                </a:r>
                <a:endParaRPr lang="en-US" altLang="zh-TW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C7184CF-25F9-4E09-9994-B00CBDFBC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03" y="1152849"/>
                <a:ext cx="4226789" cy="4981235"/>
              </a:xfrm>
              <a:prstGeom prst="rect">
                <a:avLst/>
              </a:prstGeom>
              <a:blipFill>
                <a:blip r:embed="rId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A7C604A9-57C0-4E01-817A-66A526A4A0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4080622"/>
              </p:ext>
            </p:extLst>
          </p:nvPr>
        </p:nvGraphicFramePr>
        <p:xfrm>
          <a:off x="5691086" y="1551095"/>
          <a:ext cx="6028088" cy="4495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弧形向右箭號 4">
            <a:extLst>
              <a:ext uri="{FF2B5EF4-FFF2-40B4-BE49-F238E27FC236}">
                <a16:creationId xmlns:a16="http://schemas.microsoft.com/office/drawing/2014/main" id="{BC1473CF-4D10-4D19-8594-00998609E14E}"/>
              </a:ext>
            </a:extLst>
          </p:cNvPr>
          <p:cNvSpPr/>
          <p:nvPr/>
        </p:nvSpPr>
        <p:spPr>
          <a:xfrm rot="5400000">
            <a:off x="8951719" y="2713843"/>
            <a:ext cx="1039553" cy="1891654"/>
          </a:xfrm>
          <a:prstGeom prst="curved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9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6989024" y="1038042"/>
            <a:ext cx="4025381" cy="506487"/>
            <a:chOff x="7317705" y="925874"/>
            <a:chExt cx="4025381" cy="506487"/>
          </a:xfrm>
        </p:grpSpPr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14068889-8ACC-401C-9CA3-4C113B6AE440}"/>
                </a:ext>
              </a:extLst>
            </p:cNvPr>
            <p:cNvSpPr/>
            <p:nvPr/>
          </p:nvSpPr>
          <p:spPr>
            <a:xfrm>
              <a:off x="7581264" y="979244"/>
              <a:ext cx="3761822" cy="453117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r>
                <a:rPr lang="en-US" altLang="zh-TW" sz="13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BGA </a:t>
              </a:r>
              <a:r>
                <a:rPr lang="zh-TW" altLang="en-US" sz="13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的產品</a:t>
              </a:r>
              <a:r>
                <a:rPr lang="zh-TW" altLang="en-US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越大</a:t>
              </a:r>
              <a:r>
                <a:rPr lang="zh-TW" altLang="en-US" sz="1300" b="1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，越容易發生</a:t>
              </a:r>
              <a:r>
                <a:rPr lang="zh-TW" altLang="en-US" sz="13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平面度不良</a:t>
              </a:r>
              <a:r>
                <a:rPr lang="zh-TW" altLang="en-US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的問題。</a:t>
              </a: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F6C27F33-51BD-4F71-B79D-154DCE293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807" t="1" r="15125" b="15521"/>
            <a:stretch/>
          </p:blipFill>
          <p:spPr>
            <a:xfrm rot="20195621">
              <a:off x="7317705" y="925874"/>
              <a:ext cx="268041" cy="375408"/>
            </a:xfrm>
            <a:prstGeom prst="rect">
              <a:avLst/>
            </a:prstGeom>
          </p:spPr>
        </p:pic>
      </p:grp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972192"/>
              </p:ext>
            </p:extLst>
          </p:nvPr>
        </p:nvGraphicFramePr>
        <p:xfrm>
          <a:off x="1018261" y="1602719"/>
          <a:ext cx="10094096" cy="23214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29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7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4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28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235">
                <a:tc gridSpan="4">
                  <a:txBody>
                    <a:bodyPr/>
                    <a:lstStyle/>
                    <a:p>
                      <a:pPr algn="ctr"/>
                      <a:r>
                        <a:rPr lang="zh-TW" altLang="en-US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資料筆數</a:t>
                      </a:r>
                    </a:p>
                  </a:txBody>
                  <a:tcPr marL="113559" marR="113559" marT="56779" marB="56779"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5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PKG Size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30x30 ~ 50x50 mm</a:t>
                      </a:r>
                    </a:p>
                  </a:txBody>
                  <a:tcPr marL="113559" marR="113559" marT="56779" marB="56779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50x50 ~ 70x70 mm</a:t>
                      </a:r>
                    </a:p>
                  </a:txBody>
                  <a:tcPr marL="113559" marR="113559" marT="56779" marB="56779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5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</a:t>
                      </a:r>
                      <a:r>
                        <a:rPr lang="zh-TW" alt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以前</a:t>
                      </a: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187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226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05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2020 ~ </a:t>
                      </a:r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 </a:t>
                      </a:r>
                      <a:endParaRPr lang="zh-TW" altLang="en-US" sz="20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57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54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</a:t>
                      </a: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198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00FF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283</a:t>
                      </a:r>
                      <a:endParaRPr lang="zh-TW" altLang="en-US" sz="2000" b="1" dirty="0">
                        <a:solidFill>
                          <a:srgbClr val="0000FF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13559" marR="113559" marT="56779" marB="5677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1C3A6C3-BA4F-4DC4-8C2C-85D40A6D8420}"/>
              </a:ext>
            </a:extLst>
          </p:cNvPr>
          <p:cNvSpPr txBox="1"/>
          <p:nvPr/>
        </p:nvSpPr>
        <p:spPr>
          <a:xfrm>
            <a:off x="169340" y="-7148"/>
            <a:ext cx="9025467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資料集說明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110A741-FBC9-4BBA-A62F-913B50D1F713}"/>
              </a:ext>
            </a:extLst>
          </p:cNvPr>
          <p:cNvGrpSpPr/>
          <p:nvPr/>
        </p:nvGrpSpPr>
        <p:grpSpPr>
          <a:xfrm>
            <a:off x="1620398" y="4299214"/>
            <a:ext cx="8573539" cy="1837575"/>
            <a:chOff x="1620398" y="4096011"/>
            <a:chExt cx="8573539" cy="1837575"/>
          </a:xfrm>
        </p:grpSpPr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66ED18FE-8758-478F-9A65-ACCB26A7AF31}"/>
                </a:ext>
              </a:extLst>
            </p:cNvPr>
            <p:cNvGrpSpPr/>
            <p:nvPr/>
          </p:nvGrpSpPr>
          <p:grpSpPr>
            <a:xfrm>
              <a:off x="1620398" y="4096011"/>
              <a:ext cx="1984248" cy="1837575"/>
              <a:chOff x="1620398" y="4493942"/>
              <a:chExt cx="1984248" cy="1837575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D8C9D964-FB79-4114-94C9-9AF925E35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90" r="2945"/>
              <a:stretch/>
            </p:blipFill>
            <p:spPr>
              <a:xfrm>
                <a:off x="1620398" y="4493942"/>
                <a:ext cx="1984248" cy="1440000"/>
              </a:xfrm>
              <a:prstGeom prst="rect">
                <a:avLst/>
              </a:prstGeom>
            </p:spPr>
          </p:pic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0C0D8D4-D9D4-49A0-B612-B409373EA2D8}"/>
                  </a:ext>
                </a:extLst>
              </p:cNvPr>
              <p:cNvSpPr txBox="1"/>
              <p:nvPr/>
            </p:nvSpPr>
            <p:spPr>
              <a:xfrm>
                <a:off x="2175544" y="5962185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 * 30</a:t>
                </a:r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C37D26E-97F6-4D87-BC8D-6C3296F5C0B1}"/>
                </a:ext>
              </a:extLst>
            </p:cNvPr>
            <p:cNvGrpSpPr/>
            <p:nvPr/>
          </p:nvGrpSpPr>
          <p:grpSpPr>
            <a:xfrm>
              <a:off x="8396657" y="4113867"/>
              <a:ext cx="1797280" cy="1819719"/>
              <a:chOff x="8396657" y="4511798"/>
              <a:chExt cx="1797280" cy="1819719"/>
            </a:xfrm>
          </p:grpSpPr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1250A5-4FEC-4847-8F39-625073AC0356}"/>
                  </a:ext>
                </a:extLst>
              </p:cNvPr>
              <p:cNvSpPr txBox="1"/>
              <p:nvPr/>
            </p:nvSpPr>
            <p:spPr>
              <a:xfrm>
                <a:off x="8959601" y="5962185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70 * 70</a:t>
                </a:r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04B44981-1645-486D-B272-31F6F0A063CA}"/>
                  </a:ext>
                </a:extLst>
              </p:cNvPr>
              <p:cNvGrpSpPr/>
              <p:nvPr/>
            </p:nvGrpSpPr>
            <p:grpSpPr>
              <a:xfrm>
                <a:off x="8396657" y="4511798"/>
                <a:ext cx="1797280" cy="1440000"/>
                <a:chOff x="8393336" y="4511798"/>
                <a:chExt cx="1797280" cy="1447667"/>
              </a:xfrm>
            </p:grpSpPr>
            <p:sp>
              <p:nvSpPr>
                <p:cNvPr id="28" name="左右中括弧 27">
                  <a:extLst>
                    <a:ext uri="{FF2B5EF4-FFF2-40B4-BE49-F238E27FC236}">
                      <a16:creationId xmlns:a16="http://schemas.microsoft.com/office/drawing/2014/main" id="{9C052BFF-FF99-4F11-A03B-6D7C9452D2A7}"/>
                    </a:ext>
                  </a:extLst>
                </p:cNvPr>
                <p:cNvSpPr/>
                <p:nvPr/>
              </p:nvSpPr>
              <p:spPr>
                <a:xfrm>
                  <a:off x="8660133" y="4573252"/>
                  <a:ext cx="144000" cy="1284624"/>
                </a:xfrm>
                <a:prstGeom prst="bracketPair">
                  <a:avLst/>
                </a:prstGeom>
                <a:ln w="952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4800" dirty="0"/>
                </a:p>
              </p:txBody>
            </p:sp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4ADF8292-984B-42A4-AAAD-FE67B04D1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87827" y="4511798"/>
                  <a:ext cx="1502789" cy="1447667"/>
                </a:xfrm>
                <a:prstGeom prst="rect">
                  <a:avLst/>
                </a:prstGeom>
              </p:spPr>
            </p:pic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B2AC8E2E-04BF-4792-9210-40370D9520F8}"/>
                    </a:ext>
                  </a:extLst>
                </p:cNvPr>
                <p:cNvSpPr txBox="1"/>
                <p:nvPr/>
              </p:nvSpPr>
              <p:spPr>
                <a:xfrm>
                  <a:off x="8393336" y="5014708"/>
                  <a:ext cx="338554" cy="401713"/>
                </a:xfrm>
                <a:prstGeom prst="rect">
                  <a:avLst/>
                </a:prstGeom>
                <a:noFill/>
              </p:spPr>
              <p:txBody>
                <a:bodyPr vert="eaVert" wrap="none" rtlCol="0">
                  <a:spAutoFit/>
                </a:bodyPr>
                <a:lstStyle/>
                <a:p>
                  <a:r>
                    <a:rPr lang="en-US" altLang="zh-TW" sz="1000" dirty="0"/>
                    <a:t>70CM</a:t>
                  </a:r>
                  <a:endParaRPr lang="zh-TW" altLang="en-US" sz="1000" dirty="0"/>
                </a:p>
              </p:txBody>
            </p:sp>
          </p:grpSp>
        </p:grp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62EC339F-CF1E-48FE-9616-3A6DEB3C36A7}"/>
                </a:ext>
              </a:extLst>
            </p:cNvPr>
            <p:cNvGrpSpPr/>
            <p:nvPr/>
          </p:nvGrpSpPr>
          <p:grpSpPr>
            <a:xfrm>
              <a:off x="5099245" y="4113867"/>
              <a:ext cx="1785600" cy="1819719"/>
              <a:chOff x="5099245" y="4511798"/>
              <a:chExt cx="1785600" cy="1819719"/>
            </a:xfrm>
          </p:grpSpPr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C8102FA-AA10-4883-899F-3CBEF799CEE2}"/>
                  </a:ext>
                </a:extLst>
              </p:cNvPr>
              <p:cNvSpPr txBox="1"/>
              <p:nvPr/>
            </p:nvSpPr>
            <p:spPr>
              <a:xfrm>
                <a:off x="5555067" y="5962185"/>
                <a:ext cx="95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50 </a:t>
                </a:r>
                <a:r>
                  <a:rPr lang="en-US" altLang="zh-TW" b="1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 70</a:t>
                </a:r>
                <a:endParaRPr lang="zh-TW" altLang="en-US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F8908624-0894-46F7-A12D-FA98C9D60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9245" y="4511798"/>
                <a:ext cx="1785600" cy="1440000"/>
              </a:xfrm>
              <a:prstGeom prst="rect">
                <a:avLst/>
              </a:prstGeom>
            </p:spPr>
          </p:pic>
        </p:grp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68069DB-57AF-4FBB-8046-EE33A479DB72}"/>
              </a:ext>
            </a:extLst>
          </p:cNvPr>
          <p:cNvSpPr/>
          <p:nvPr/>
        </p:nvSpPr>
        <p:spPr>
          <a:xfrm>
            <a:off x="6096000" y="3015773"/>
            <a:ext cx="2711454" cy="41049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72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40E0DE-A862-4CD4-8570-6067976460D7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資料集說明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1454" y="1006705"/>
            <a:ext cx="595297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RMS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NPI System ( NSS 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資料範圍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PKG size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30 ~ 70 x 70 mm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PKG type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HFC BGA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Heat-sink Flip-Chip Ball Grid Array 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 type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量產批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資料特徵數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因子：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因子：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 Coplanarity )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00695" y="5730240"/>
          <a:ext cx="4680000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5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132895405"/>
                    </a:ext>
                  </a:extLst>
                </a:gridCol>
                <a:gridCol w="751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009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Adhesive type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黏膠類型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HS type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散熱片類型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09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SBS core type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基板核心材料類型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0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UF type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底部填充劑類型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85723">
                          <a:alpha val="85098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E875BB3-9B22-4149-A607-9F42E4C647CE}"/>
              </a:ext>
            </a:extLst>
          </p:cNvPr>
          <p:cNvGraphicFramePr>
            <a:graphicFrameLocks noGrp="1"/>
          </p:cNvGraphicFramePr>
          <p:nvPr/>
        </p:nvGraphicFramePr>
        <p:xfrm>
          <a:off x="2494013" y="5422710"/>
          <a:ext cx="4693363" cy="243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11262">
                  <a:extLst>
                    <a:ext uri="{9D8B030D-6E8A-4147-A177-3AD203B41FA5}">
                      <a16:colId xmlns:a16="http://schemas.microsoft.com/office/drawing/2014/main" val="768444328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87269646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908514772"/>
                    </a:ext>
                  </a:extLst>
                </a:gridCol>
                <a:gridCol w="758001">
                  <a:extLst>
                    <a:ext uri="{9D8B030D-6E8A-4147-A177-3AD203B41FA5}">
                      <a16:colId xmlns:a16="http://schemas.microsoft.com/office/drawing/2014/main" val="2173981098"/>
                    </a:ext>
                  </a:extLst>
                </a:gridCol>
              </a:tblGrid>
              <a:tr h="20300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Material Factor (X)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5723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5723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來源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5723">
                        <a:alpha val="8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Format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5723">
                        <a:alpha val="8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046209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1601D3B0-FFB8-4D6C-9F79-09B9BAC105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385"/>
              </p:ext>
            </p:extLst>
          </p:nvPr>
        </p:nvGraphicFramePr>
        <p:xfrm>
          <a:off x="7408962" y="1075664"/>
          <a:ext cx="4692422" cy="243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9938">
                  <a:extLst>
                    <a:ext uri="{9D8B030D-6E8A-4147-A177-3AD203B41FA5}">
                      <a16:colId xmlns:a16="http://schemas.microsoft.com/office/drawing/2014/main" val="3000374690"/>
                    </a:ext>
                  </a:extLst>
                </a:gridCol>
                <a:gridCol w="1641819">
                  <a:extLst>
                    <a:ext uri="{9D8B030D-6E8A-4147-A177-3AD203B41FA5}">
                      <a16:colId xmlns:a16="http://schemas.microsoft.com/office/drawing/2014/main" val="3438725294"/>
                    </a:ext>
                  </a:extLst>
                </a:gridCol>
                <a:gridCol w="667841">
                  <a:extLst>
                    <a:ext uri="{9D8B030D-6E8A-4147-A177-3AD203B41FA5}">
                      <a16:colId xmlns:a16="http://schemas.microsoft.com/office/drawing/2014/main" val="26415747"/>
                    </a:ext>
                  </a:extLst>
                </a:gridCol>
                <a:gridCol w="762824">
                  <a:extLst>
                    <a:ext uri="{9D8B030D-6E8A-4147-A177-3AD203B41FA5}">
                      <a16:colId xmlns:a16="http://schemas.microsoft.com/office/drawing/2014/main" val="35610735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Process Parameters 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(X)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>
                        <a:alpha val="9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>
                        <a:alpha val="9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來源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>
                        <a:alpha val="9215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Format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>
                        <a:alpha val="92157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6490947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247BEA0-1078-4C74-84E5-2C39206CF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853770"/>
              </p:ext>
            </p:extLst>
          </p:nvPr>
        </p:nvGraphicFramePr>
        <p:xfrm>
          <a:off x="7408962" y="1371472"/>
          <a:ext cx="4680000" cy="1463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9708">
                  <a:extLst>
                    <a:ext uri="{9D8B030D-6E8A-4147-A177-3AD203B41FA5}">
                      <a16:colId xmlns:a16="http://schemas.microsoft.com/office/drawing/2014/main" val="513609570"/>
                    </a:ext>
                  </a:extLst>
                </a:gridCol>
                <a:gridCol w="1639330">
                  <a:extLst>
                    <a:ext uri="{9D8B030D-6E8A-4147-A177-3AD203B41FA5}">
                      <a16:colId xmlns:a16="http://schemas.microsoft.com/office/drawing/2014/main" val="4029096808"/>
                    </a:ext>
                  </a:extLst>
                </a:gridCol>
                <a:gridCol w="667265">
                  <a:extLst>
                    <a:ext uri="{9D8B030D-6E8A-4147-A177-3AD203B41FA5}">
                      <a16:colId xmlns:a16="http://schemas.microsoft.com/office/drawing/2014/main" val="3559827562"/>
                    </a:ext>
                  </a:extLst>
                </a:gridCol>
                <a:gridCol w="753697">
                  <a:extLst>
                    <a:ext uri="{9D8B030D-6E8A-4147-A177-3AD203B41FA5}">
                      <a16:colId xmlns:a16="http://schemas.microsoft.com/office/drawing/2014/main" val="105876708"/>
                    </a:ext>
                  </a:extLst>
                </a:gridCol>
              </a:tblGrid>
              <a:tr h="212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BM reflow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焊膏回流焊接</a:t>
                      </a: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39"/>
                  </a:ext>
                </a:extLst>
              </a:tr>
              <a:tr h="212953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HS cure Temp.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散熱片固化溫度</a:t>
                      </a: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446947"/>
                  </a:ext>
                </a:extLst>
              </a:tr>
              <a:tr h="212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(Y/N)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是否經熱壓合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787470"/>
                  </a:ext>
                </a:extLst>
              </a:tr>
              <a:tr h="212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Temp.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熱壓合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溫度</a:t>
                      </a: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393348"/>
                  </a:ext>
                </a:extLst>
              </a:tr>
              <a:tr h="212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Snap cure Force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熱壓合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快速固化</a:t>
                      </a: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力量</a:t>
                      </a: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359821"/>
                  </a:ext>
                </a:extLst>
              </a:tr>
              <a:tr h="212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UF cure Temp.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底部填充劑固化溫度</a:t>
                      </a: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RMS</a:t>
                      </a:r>
                      <a:endParaRPr lang="zh-TW" altLang="en-US" sz="1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649046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A7B8907-C15F-4FD8-A613-8411745EF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421336"/>
              </p:ext>
            </p:extLst>
          </p:nvPr>
        </p:nvGraphicFramePr>
        <p:xfrm>
          <a:off x="7397579" y="2961397"/>
          <a:ext cx="4691383" cy="2438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31091">
                  <a:extLst>
                    <a:ext uri="{9D8B030D-6E8A-4147-A177-3AD203B41FA5}">
                      <a16:colId xmlns:a16="http://schemas.microsoft.com/office/drawing/2014/main" val="3658652791"/>
                    </a:ext>
                  </a:extLst>
                </a:gridCol>
                <a:gridCol w="1631092">
                  <a:extLst>
                    <a:ext uri="{9D8B030D-6E8A-4147-A177-3AD203B41FA5}">
                      <a16:colId xmlns:a16="http://schemas.microsoft.com/office/drawing/2014/main" val="2338070984"/>
                    </a:ext>
                  </a:extLst>
                </a:gridCol>
                <a:gridCol w="649709">
                  <a:extLst>
                    <a:ext uri="{9D8B030D-6E8A-4147-A177-3AD203B41FA5}">
                      <a16:colId xmlns:a16="http://schemas.microsoft.com/office/drawing/2014/main" val="3324465350"/>
                    </a:ext>
                  </a:extLst>
                </a:gridCol>
                <a:gridCol w="779491">
                  <a:extLst>
                    <a:ext uri="{9D8B030D-6E8A-4147-A177-3AD203B41FA5}">
                      <a16:colId xmlns:a16="http://schemas.microsoft.com/office/drawing/2014/main" val="4088940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Structure Factor (X)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000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000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來源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000">
                        <a:alpha val="8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Format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6000">
                        <a:alpha val="8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2677834"/>
                  </a:ext>
                </a:extLst>
              </a:tr>
            </a:tbl>
          </a:graphicData>
        </a:graphic>
      </p:graphicFrame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E188BA4-5BA1-4A18-9B76-B373700E0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14388"/>
              </p:ext>
            </p:extLst>
          </p:nvPr>
        </p:nvGraphicFramePr>
        <p:xfrm>
          <a:off x="7408962" y="3265186"/>
          <a:ext cx="4675088" cy="3434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19708">
                  <a:extLst>
                    <a:ext uri="{9D8B030D-6E8A-4147-A177-3AD203B41FA5}">
                      <a16:colId xmlns:a16="http://schemas.microsoft.com/office/drawing/2014/main" val="395029869"/>
                    </a:ext>
                  </a:extLst>
                </a:gridCol>
                <a:gridCol w="1639330">
                  <a:extLst>
                    <a:ext uri="{9D8B030D-6E8A-4147-A177-3AD203B41FA5}">
                      <a16:colId xmlns:a16="http://schemas.microsoft.com/office/drawing/2014/main" val="3024256642"/>
                    </a:ext>
                  </a:extLst>
                </a:gridCol>
                <a:gridCol w="643362">
                  <a:extLst>
                    <a:ext uri="{9D8B030D-6E8A-4147-A177-3AD203B41FA5}">
                      <a16:colId xmlns:a16="http://schemas.microsoft.com/office/drawing/2014/main" val="3495626524"/>
                    </a:ext>
                  </a:extLst>
                </a:gridCol>
                <a:gridCol w="772688">
                  <a:extLst>
                    <a:ext uri="{9D8B030D-6E8A-4147-A177-3AD203B41FA5}">
                      <a16:colId xmlns:a16="http://schemas.microsoft.com/office/drawing/2014/main" val="2239874961"/>
                    </a:ext>
                  </a:extLst>
                </a:gridCol>
              </a:tblGrid>
              <a:tr h="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Die size (X/Y)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晶片水平和垂直長度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804638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Die ratio (X/Y)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95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晶片水平和垂直長度的比例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1864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Die hypotenuse (X/Y)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晶片斜邊長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Die thickness</a:t>
                      </a:r>
                      <a:endParaRPr lang="zh-TW" altLang="en-US" sz="10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晶片厚度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803355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HS thickness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散熱片厚度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50636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HS ring foot width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散熱片底座寬度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859864"/>
                  </a:ext>
                </a:extLst>
              </a:tr>
              <a:tr h="242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 size (X/Y)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封裝水平和垂直長度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534922"/>
                  </a:ext>
                </a:extLst>
              </a:tr>
              <a:tr h="2421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 hypotenuse (X/Y)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封裝斜邊長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50422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PKG thickness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封裝厚度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787995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thickness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基板厚度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928936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layers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基板層數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Class</a:t>
                      </a:r>
                      <a:endParaRPr lang="en-US" altLang="zh-TW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43411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core thickness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基板核心層厚度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795941"/>
                  </a:ext>
                </a:extLst>
              </a:tr>
              <a:tr h="248647">
                <a:tc>
                  <a:txBody>
                    <a:bodyPr/>
                    <a:lstStyle/>
                    <a:p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SBS Cu thickness</a:t>
                      </a:r>
                      <a:endParaRPr lang="zh-TW" altLang="en-US" sz="10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基板銅箔厚度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96703"/>
                  </a:ext>
                </a:extLst>
              </a:tr>
              <a:tr h="259553">
                <a:tc>
                  <a:txBody>
                    <a:bodyPr/>
                    <a:lstStyle/>
                    <a:p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Area ratio (Die/SBS)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晶片與基板的面積比例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NSS</a:t>
                      </a:r>
                      <a:endParaRPr lang="zh-TW" altLang="en-US" sz="1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Microsoft New Tai Lue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6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680231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BA0C9AA-501D-4F4D-9007-721DFDBCC993}"/>
              </a:ext>
            </a:extLst>
          </p:cNvPr>
          <p:cNvGraphicFramePr>
            <a:graphicFrameLocks noGrp="1"/>
          </p:cNvGraphicFramePr>
          <p:nvPr/>
        </p:nvGraphicFramePr>
        <p:xfrm>
          <a:off x="2487332" y="4763803"/>
          <a:ext cx="4680493" cy="243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7943">
                  <a:extLst>
                    <a:ext uri="{9D8B030D-6E8A-4147-A177-3AD203B41FA5}">
                      <a16:colId xmlns:a16="http://schemas.microsoft.com/office/drawing/2014/main" val="446399213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2337561869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1757716088"/>
                    </a:ext>
                  </a:extLst>
                </a:gridCol>
                <a:gridCol w="747975">
                  <a:extLst>
                    <a:ext uri="{9D8B030D-6E8A-4147-A177-3AD203B41FA5}">
                      <a16:colId xmlns:a16="http://schemas.microsoft.com/office/drawing/2014/main" val="136338523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特徵因子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3C0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名詞解釋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3C0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來源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3C0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Format</a:t>
                      </a:r>
                      <a:endParaRPr lang="zh-TW" altLang="en-US" sz="1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43C0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79627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3048906B-3716-4C4F-B671-665AC3CC8729}"/>
              </a:ext>
            </a:extLst>
          </p:cNvPr>
          <p:cNvGraphicFramePr>
            <a:graphicFrameLocks noGrp="1"/>
          </p:cNvGraphicFramePr>
          <p:nvPr/>
        </p:nvGraphicFramePr>
        <p:xfrm>
          <a:off x="2487332" y="5058447"/>
          <a:ext cx="4674826" cy="243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7943">
                  <a:extLst>
                    <a:ext uri="{9D8B030D-6E8A-4147-A177-3AD203B41FA5}">
                      <a16:colId xmlns:a16="http://schemas.microsoft.com/office/drawing/2014/main" val="513609570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4029096808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352160176"/>
                    </a:ext>
                  </a:extLst>
                </a:gridCol>
                <a:gridCol w="742308">
                  <a:extLst>
                    <a:ext uri="{9D8B030D-6E8A-4147-A177-3AD203B41FA5}">
                      <a16:colId xmlns:a16="http://schemas.microsoft.com/office/drawing/2014/main" val="105876708"/>
                    </a:ext>
                  </a:extLst>
                </a:gridCol>
              </a:tblGrid>
              <a:tr h="2129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Coplanarity</a:t>
                      </a:r>
                      <a:endParaRPr lang="zh-TW" altLang="en-US" sz="10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0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平面度</a:t>
                      </a:r>
                    </a:p>
                  </a:txBody>
                  <a:tcPr>
                    <a:lnL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GUI</a:t>
                      </a:r>
                      <a:endParaRPr lang="zh-TW" altLang="en-US" sz="10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000" b="1" i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Microsoft New Tai Lue" panose="020B0502040204020203" pitchFamily="34" charset="0"/>
                        </a:rPr>
                        <a:t>Numeric</a:t>
                      </a:r>
                    </a:p>
                  </a:txBody>
                  <a:tcPr>
                    <a:lnL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3C0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96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圖表 20">
            <a:extLst>
              <a:ext uri="{FF2B5EF4-FFF2-40B4-BE49-F238E27FC236}">
                <a16:creationId xmlns:a16="http://schemas.microsoft.com/office/drawing/2014/main" id="{9541C38F-A7E2-44A8-A3A2-4BFD1AC831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413797"/>
              </p:ext>
            </p:extLst>
          </p:nvPr>
        </p:nvGraphicFramePr>
        <p:xfrm>
          <a:off x="446310" y="1613799"/>
          <a:ext cx="5769188" cy="2851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352E5ACA-F073-4733-972A-158764A3C784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資料前處理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7D2527-CD03-43AB-877F-2D7E8E69E625}"/>
              </a:ext>
            </a:extLst>
          </p:cNvPr>
          <p:cNvSpPr txBox="1"/>
          <p:nvPr/>
        </p:nvSpPr>
        <p:spPr>
          <a:xfrm>
            <a:off x="211454" y="911269"/>
            <a:ext cx="91759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扣除 </a:t>
            </a:r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CPL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值</a:t>
            </a:r>
            <a:r>
              <a:rPr lang="zh-TW" altLang="en-US" b="1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過高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的資料，以降低誤差影響。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去除整體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CPL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資料比例後面的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2.5%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grpSp>
        <p:nvGrpSpPr>
          <p:cNvPr id="8" name="群組 7"/>
          <p:cNvGrpSpPr/>
          <p:nvPr/>
        </p:nvGrpSpPr>
        <p:grpSpPr>
          <a:xfrm>
            <a:off x="446310" y="5203688"/>
            <a:ext cx="4133938" cy="1504436"/>
            <a:chOff x="446310" y="5203688"/>
            <a:chExt cx="4133938" cy="1504436"/>
          </a:xfrm>
        </p:grpSpPr>
        <p:sp>
          <p:nvSpPr>
            <p:cNvPr id="2" name="矩形 1"/>
            <p:cNvSpPr/>
            <p:nvPr/>
          </p:nvSpPr>
          <p:spPr>
            <a:xfrm>
              <a:off x="1427669" y="5203688"/>
              <a:ext cx="1227437" cy="12274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/>
            <p:cNvCxnSpPr/>
            <p:nvPr/>
          </p:nvCxnSpPr>
          <p:spPr>
            <a:xfrm>
              <a:off x="1427669" y="5203688"/>
              <a:ext cx="1227437" cy="12274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B0C0D8D4-D9D4-49A0-B612-B409373EA2D8}"/>
                </a:ext>
              </a:extLst>
            </p:cNvPr>
            <p:cNvSpPr txBox="1"/>
            <p:nvPr/>
          </p:nvSpPr>
          <p:spPr>
            <a:xfrm>
              <a:off x="1551509" y="6431125"/>
              <a:ext cx="9797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Die</a:t>
              </a:r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size (x)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0C0D8D4-D9D4-49A0-B612-B409373EA2D8}"/>
                </a:ext>
              </a:extLst>
            </p:cNvPr>
            <p:cNvSpPr txBox="1"/>
            <p:nvPr/>
          </p:nvSpPr>
          <p:spPr>
            <a:xfrm>
              <a:off x="446310" y="5678906"/>
              <a:ext cx="9813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Die</a:t>
              </a:r>
              <a:r>
                <a:rPr lang="zh-TW" altLang="en-US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size (y)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0" name="肘形接點 19"/>
            <p:cNvCxnSpPr/>
            <p:nvPr/>
          </p:nvCxnSpPr>
          <p:spPr>
            <a:xfrm>
              <a:off x="1963129" y="5704138"/>
              <a:ext cx="1268352" cy="226538"/>
            </a:xfrm>
            <a:prstGeom prst="bentConnector3">
              <a:avLst>
                <a:gd name="adj1" fmla="val 53897"/>
              </a:avLst>
            </a:prstGeom>
            <a:ln w="19050"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0C0D8D4-D9D4-49A0-B612-B409373EA2D8}"/>
                </a:ext>
              </a:extLst>
            </p:cNvPr>
            <p:cNvSpPr txBox="1"/>
            <p:nvPr/>
          </p:nvSpPr>
          <p:spPr>
            <a:xfrm>
              <a:off x="3231481" y="5806590"/>
              <a:ext cx="13487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Die hypotenuse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2986A8A-07DF-43FA-991D-2C20BCEF598A}"/>
              </a:ext>
            </a:extLst>
          </p:cNvPr>
          <p:cNvSpPr txBox="1"/>
          <p:nvPr/>
        </p:nvSpPr>
        <p:spPr>
          <a:xfrm>
            <a:off x="211454" y="4465091"/>
            <a:ext cx="10456327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size (x)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size (y)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剔除，改成主要以 </a:t>
            </a:r>
            <a:r>
              <a:rPr lang="en-US" altLang="zh-TW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Die hypotenuse 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去定義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Die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zh-TW" altLang="en-US" b="1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斜邊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6623601" y="5034411"/>
            <a:ext cx="1909498" cy="954497"/>
            <a:chOff x="6531330" y="5034411"/>
            <a:chExt cx="1909498" cy="954497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0C0D8D4-D9D4-49A0-B612-B409373EA2D8}"/>
                </a:ext>
              </a:extLst>
            </p:cNvPr>
            <p:cNvSpPr txBox="1"/>
            <p:nvPr/>
          </p:nvSpPr>
          <p:spPr>
            <a:xfrm>
              <a:off x="6531330" y="5034411"/>
              <a:ext cx="19094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zh-TW" altLang="en-US" sz="16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採用畢氏定理：</a:t>
              </a:r>
              <a:endPara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8020" y="5453381"/>
              <a:ext cx="1622808" cy="535527"/>
            </a:xfrm>
            <a:prstGeom prst="rect">
              <a:avLst/>
            </a:prstGeom>
          </p:spPr>
        </p:pic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1A0BE56D-DB84-4D98-B00E-E75EEA940BB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601" y="1591935"/>
            <a:ext cx="4389163" cy="27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36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52E5ACA-F073-4733-972A-158764A3C784}"/>
              </a:ext>
            </a:extLst>
          </p:cNvPr>
          <p:cNvSpPr txBox="1"/>
          <p:nvPr/>
        </p:nvSpPr>
        <p:spPr>
          <a:xfrm>
            <a:off x="169340" y="-7148"/>
            <a:ext cx="9134704" cy="743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BGA Coplanarity 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平面度改善 </a:t>
            </a:r>
            <a:r>
              <a:rPr lang="en-US" altLang="zh-TW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|</a:t>
            </a:r>
            <a:r>
              <a:rPr lang="zh-TW" altLang="en-US" sz="3200" b="1" dirty="0">
                <a:solidFill>
                  <a:srgbClr val="00206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指標定義</a:t>
            </a:r>
            <a:endParaRPr lang="en-US" altLang="zh-TW" sz="3200" b="1" dirty="0">
              <a:solidFill>
                <a:srgbClr val="00206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760FC2AD-BB54-4C77-A9B3-6C1D36BCC4B1}"/>
                  </a:ext>
                </a:extLst>
              </p:cNvPr>
              <p:cNvSpPr txBox="1"/>
              <p:nvPr/>
            </p:nvSpPr>
            <p:spPr>
              <a:xfrm>
                <a:off x="490615" y="1062065"/>
                <a:ext cx="10772917" cy="1246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：平均絕對誤差 </a:t>
                </a:r>
                <a:r>
                  <a:rPr lang="en-US" altLang="zh-TW" sz="14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 Mean Absolute Error )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預測值和實際值之間的絕對誤差的</a:t>
                </a:r>
                <a:r>
                  <a:rPr lang="zh-TW" altLang="en-US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平均值。</a:t>
                </a:r>
                <a:r>
                  <a:rPr lang="en-US" altLang="zh-TW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</a:t>
                </a:r>
                <a:r>
                  <a:rPr lang="zh-TW" altLang="en-US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的範圍 </a:t>
                </a:r>
                <a14:m>
                  <m:oMath xmlns:m="http://schemas.openxmlformats.org/officeDocument/2006/math">
                    <m:r>
                      <a:rPr lang="zh-TW" altLang="en-US" sz="1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≥ </m:t>
                    </m:r>
                  </m:oMath>
                </a14:m>
                <a:r>
                  <a:rPr lang="en-US" altLang="zh-TW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endParaRPr lang="en-US" altLang="zh-TW" sz="160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TW" altLang="en-US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當 </a:t>
                </a:r>
                <a:r>
                  <a:rPr lang="en-US" altLang="zh-TW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MAE 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的值越接近 </a:t>
                </a:r>
                <a:r>
                  <a:rPr lang="en-US" altLang="zh-TW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</a:t>
                </a:r>
                <a:r>
                  <a:rPr lang="zh-TW" altLang="en-US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，代表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模型的預測準確度越</a:t>
                </a:r>
                <a:r>
                  <a:rPr lang="zh-TW" altLang="en-US" sz="16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高，表現</a:t>
                </a:r>
                <a:r>
                  <a:rPr lang="zh-TW" altLang="en-US" sz="16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越好。</a:t>
                </a: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60FC2AD-BB54-4C77-A9B3-6C1D36BCC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5" y="1062065"/>
                <a:ext cx="10772917" cy="1246495"/>
              </a:xfrm>
              <a:prstGeom prst="rect">
                <a:avLst/>
              </a:prstGeom>
              <a:blipFill rotWithShape="0">
                <a:blip r:embed="rId2"/>
                <a:stretch>
                  <a:fillRect l="-339" b="-14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群組 51">
            <a:extLst>
              <a:ext uri="{FF2B5EF4-FFF2-40B4-BE49-F238E27FC236}">
                <a16:creationId xmlns:a16="http://schemas.microsoft.com/office/drawing/2014/main" id="{9B931DBE-701C-4409-ACF3-79860400558F}"/>
              </a:ext>
            </a:extLst>
          </p:cNvPr>
          <p:cNvGrpSpPr/>
          <p:nvPr/>
        </p:nvGrpSpPr>
        <p:grpSpPr>
          <a:xfrm>
            <a:off x="5048782" y="2738419"/>
            <a:ext cx="6336971" cy="3250489"/>
            <a:chOff x="618440" y="2825774"/>
            <a:chExt cx="5352003" cy="2745259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100C20C3-05A9-48F8-BECD-B29F2A32D413}"/>
                </a:ext>
              </a:extLst>
            </p:cNvPr>
            <p:cNvGrpSpPr/>
            <p:nvPr/>
          </p:nvGrpSpPr>
          <p:grpSpPr>
            <a:xfrm>
              <a:off x="618440" y="2825774"/>
              <a:ext cx="3953559" cy="2745259"/>
              <a:chOff x="618440" y="2825774"/>
              <a:chExt cx="3953559" cy="2745259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FDE373DC-68A7-4173-9C0D-71AE038A69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4343" b="21741"/>
              <a:stretch/>
            </p:blipFill>
            <p:spPr>
              <a:xfrm>
                <a:off x="618440" y="2825774"/>
                <a:ext cx="3953559" cy="2745259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6937E7E8-FA25-4A65-8DB1-A6443335A5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14578" y="4489704"/>
                <a:ext cx="0" cy="292807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AD8BBAD5-B511-4F67-AFF1-85DF24D5A6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17498" y="4301592"/>
                <a:ext cx="0" cy="224688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6E8E1C97-655D-4CEB-897C-B8FA37FFBB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3258" y="4187753"/>
                <a:ext cx="0" cy="292807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單箭頭接點 34">
                <a:extLst>
                  <a:ext uri="{FF2B5EF4-FFF2-40B4-BE49-F238E27FC236}">
                    <a16:creationId xmlns:a16="http://schemas.microsoft.com/office/drawing/2014/main" id="{E96CCB33-EE08-47E0-9B3D-B20588F17C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07618" y="3867514"/>
                <a:ext cx="0" cy="292807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CD0272FC-CD5B-47C4-8119-384CD4725C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51380" y="3574708"/>
                <a:ext cx="0" cy="503516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4FEA3A3E-9823-4F91-884B-F1403605D8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35428" y="3200400"/>
                <a:ext cx="0" cy="576072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8CDEA824-D990-47D9-85D5-BD77BA5D4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54884" y="3427522"/>
                <a:ext cx="0" cy="218867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1E975E22-DD6B-4E00-8055-BB1AF7038A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3756" y="3541002"/>
                <a:ext cx="0" cy="537222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olid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9020F72B-876E-47B1-BF0B-88DE5D6E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0100" y="3291840"/>
                <a:ext cx="0" cy="374308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prstDash val="sysDash"/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129417CE-1946-4778-B752-6AF74D8EC9ED}"/>
                </a:ext>
              </a:extLst>
            </p:cNvPr>
            <p:cNvGrpSpPr/>
            <p:nvPr/>
          </p:nvGrpSpPr>
          <p:grpSpPr>
            <a:xfrm>
              <a:off x="4212542" y="3427522"/>
              <a:ext cx="1757901" cy="1091300"/>
              <a:chOff x="4212542" y="3427522"/>
              <a:chExt cx="1757901" cy="1091300"/>
            </a:xfrm>
          </p:grpSpPr>
          <p:cxnSp>
            <p:nvCxnSpPr>
              <p:cNvPr id="48" name="接點: 肘形 47">
                <a:extLst>
                  <a:ext uri="{FF2B5EF4-FFF2-40B4-BE49-F238E27FC236}">
                    <a16:creationId xmlns:a16="http://schemas.microsoft.com/office/drawing/2014/main" id="{0774E43F-8332-451F-9B83-B5B8AFAC265E}"/>
                  </a:ext>
                </a:extLst>
              </p:cNvPr>
              <p:cNvCxnSpPr/>
              <p:nvPr/>
            </p:nvCxnSpPr>
            <p:spPr>
              <a:xfrm>
                <a:off x="4212542" y="3427522"/>
                <a:ext cx="914400" cy="914400"/>
              </a:xfrm>
              <a:prstGeom prst="bentConnector3">
                <a:avLst/>
              </a:prstGeom>
              <a:ln w="38100">
                <a:solidFill>
                  <a:srgbClr val="00206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1D981ECD-C6A4-4874-B219-1B282A7F9C16}"/>
                  </a:ext>
                </a:extLst>
              </p:cNvPr>
              <p:cNvSpPr txBox="1"/>
              <p:nvPr/>
            </p:nvSpPr>
            <p:spPr>
              <a:xfrm>
                <a:off x="5126942" y="4149490"/>
                <a:ext cx="843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00206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Errors</a:t>
                </a:r>
                <a:endParaRPr lang="zh-TW" altLang="en-US" b="1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D633B2F3-F548-4734-B89D-9FB7AA73E1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533" y="5988908"/>
            <a:ext cx="928467" cy="928467"/>
          </a:xfrm>
          <a:prstGeom prst="rect">
            <a:avLst/>
          </a:prstGeom>
        </p:spPr>
      </p:pic>
      <p:grpSp>
        <p:nvGrpSpPr>
          <p:cNvPr id="55" name="群組 54"/>
          <p:cNvGrpSpPr/>
          <p:nvPr/>
        </p:nvGrpSpPr>
        <p:grpSpPr>
          <a:xfrm>
            <a:off x="492748" y="4167127"/>
            <a:ext cx="4166516" cy="393072"/>
            <a:chOff x="6550692" y="3098798"/>
            <a:chExt cx="4166516" cy="393072"/>
          </a:xfrm>
        </p:grpSpPr>
        <p:sp>
          <p:nvSpPr>
            <p:cNvPr id="56" name="矩形 55"/>
            <p:cNvSpPr/>
            <p:nvPr/>
          </p:nvSpPr>
          <p:spPr>
            <a:xfrm>
              <a:off x="6882119" y="3098798"/>
              <a:ext cx="3835089" cy="372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fi 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表預測值，</a:t>
              </a: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ŷi 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表真實值，</a:t>
              </a: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ei 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表 </a:t>
              </a:r>
              <a:r>
                <a:rPr lang="en-US" altLang="zh-TW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| fi – yi |</a:t>
              </a:r>
              <a:r>
                <a:rPr lang="zh-TW" altLang="en-US" sz="120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的絕對誤差。</a:t>
              </a:r>
              <a:endParaRPr lang="en-US" altLang="zh-TW" sz="1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F6C27F33-51BD-4F71-B79D-154DCE293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807" t="1" r="15125" b="15521"/>
            <a:stretch/>
          </p:blipFill>
          <p:spPr>
            <a:xfrm rot="20195621">
              <a:off x="6550692" y="3116462"/>
              <a:ext cx="268041" cy="375408"/>
            </a:xfrm>
            <a:prstGeom prst="rect">
              <a:avLst/>
            </a:prstGeom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615" y="2738419"/>
            <a:ext cx="2920166" cy="6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97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4512</TotalTime>
  <Words>2246</Words>
  <Application>Microsoft Office PowerPoint</Application>
  <PresentationFormat>寬螢幕</PresentationFormat>
  <Paragraphs>358</Paragraphs>
  <Slides>18</Slides>
  <Notes>3</Notes>
  <HiddenSlides>6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Microsoft YaHei</vt:lpstr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江宜宸</dc:creator>
  <cp:keywords>Security C</cp:keywords>
  <dc:description>Security C</dc:description>
  <cp:lastModifiedBy>歐柏薇</cp:lastModifiedBy>
  <cp:revision>746</cp:revision>
  <dcterms:created xsi:type="dcterms:W3CDTF">2024-08-21T00:55:07Z</dcterms:created>
  <dcterms:modified xsi:type="dcterms:W3CDTF">2024-09-26T00:37:07Z</dcterms:modified>
</cp:coreProperties>
</file>